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1"/>
  </p:notesMasterIdLst>
  <p:sldIdLst>
    <p:sldId id="291" r:id="rId2"/>
    <p:sldId id="292" r:id="rId3"/>
    <p:sldId id="290" r:id="rId4"/>
    <p:sldId id="297" r:id="rId5"/>
    <p:sldId id="273" r:id="rId6"/>
    <p:sldId id="298" r:id="rId7"/>
    <p:sldId id="294" r:id="rId8"/>
    <p:sldId id="295" r:id="rId9"/>
    <p:sldId id="296" r:id="rId10"/>
    <p:sldId id="299" r:id="rId11"/>
    <p:sldId id="300" r:id="rId12"/>
    <p:sldId id="282" r:id="rId13"/>
    <p:sldId id="301" r:id="rId14"/>
    <p:sldId id="283" r:id="rId15"/>
    <p:sldId id="302" r:id="rId16"/>
    <p:sldId id="284" r:id="rId17"/>
    <p:sldId id="303" r:id="rId18"/>
    <p:sldId id="285" r:id="rId19"/>
    <p:sldId id="286" r:id="rId2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9814" autoAdjust="0"/>
  </p:normalViewPr>
  <p:slideViewPr>
    <p:cSldViewPr snapToGrid="0" snapToObjects="1">
      <p:cViewPr>
        <p:scale>
          <a:sx n="85" d="100"/>
          <a:sy n="85" d="100"/>
        </p:scale>
        <p:origin x="-312" y="-25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printerSettings" Target="printerSettings/printerSettings1.bin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779321-5CB1-274F-94EA-4F896A5EEC6B}" type="datetimeFigureOut">
              <a:rPr lang="en-US" smtClean="0"/>
              <a:t>4/30/14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DC6AD7-F9DB-E04A-898D-755CF5EB7B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4941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155322-2E34-C948-9628-EF927FFEF2A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514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155322-2E34-C948-9628-EF927FFEF2A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514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155322-2E34-C948-9628-EF927FFEF2A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514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10"/>
          <p:cNvGrpSpPr/>
          <p:nvPr/>
        </p:nvGrpSpPr>
        <p:grpSpPr>
          <a:xfrm>
            <a:off x="-1" y="3379694"/>
            <a:ext cx="7543801" cy="2604247"/>
            <a:chOff x="-1" y="3379694"/>
            <a:chExt cx="7543801" cy="2604247"/>
          </a:xfrm>
        </p:grpSpPr>
        <p:grpSp>
          <p:nvGrpSpPr>
            <p:cNvPr id="9" name="Group 11"/>
            <p:cNvGrpSpPr/>
            <p:nvPr/>
          </p:nvGrpSpPr>
          <p:grpSpPr>
            <a:xfrm>
              <a:off x="-1" y="3379694"/>
              <a:ext cx="7543801" cy="2604247"/>
              <a:chOff x="-1" y="3379694"/>
              <a:chExt cx="7543801" cy="2604247"/>
            </a:xfrm>
          </p:grpSpPr>
          <p:sp>
            <p:nvSpPr>
              <p:cNvPr id="15" name="Snip Single Corner Rectangle 14"/>
              <p:cNvSpPr/>
              <p:nvPr/>
            </p:nvSpPr>
            <p:spPr>
              <a:xfrm flipV="1">
                <a:off x="-1" y="3393141"/>
                <a:ext cx="7543800" cy="2590800"/>
              </a:xfrm>
              <a:prstGeom prst="snip1Rect">
                <a:avLst>
                  <a:gd name="adj" fmla="val 7379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50800" dist="63500" dir="2700000" algn="tl" rotWithShape="0">
                  <a:prstClr val="black">
                    <a:alpha val="5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cxnSp>
            <p:nvCxnSpPr>
              <p:cNvPr id="16" name="Straight Connector 15"/>
              <p:cNvCxnSpPr/>
              <p:nvPr/>
            </p:nvCxnSpPr>
            <p:spPr>
              <a:xfrm>
                <a:off x="0" y="3379694"/>
                <a:ext cx="7543800" cy="2377"/>
              </a:xfrm>
              <a:prstGeom prst="line">
                <a:avLst/>
              </a:prstGeom>
              <a:ln w="285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Teardrop 12"/>
            <p:cNvSpPr/>
            <p:nvPr/>
          </p:nvSpPr>
          <p:spPr>
            <a:xfrm>
              <a:off x="6817659" y="3621741"/>
              <a:ext cx="394447" cy="394447"/>
            </a:xfrm>
            <a:prstGeom prst="teardrop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3913281"/>
            <a:ext cx="5867400" cy="1470025"/>
          </a:xfrm>
        </p:spPr>
        <p:txBody>
          <a:bodyPr>
            <a:normAutofit/>
          </a:bodyPr>
          <a:lstStyle>
            <a:lvl1pPr algn="r">
              <a:defRPr sz="46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5396753"/>
            <a:ext cx="5867400" cy="573741"/>
          </a:xfrm>
        </p:spPr>
        <p:txBody>
          <a:bodyPr>
            <a:normAutofit/>
          </a:bodyPr>
          <a:lstStyle>
            <a:lvl1pPr marL="0" indent="0" algn="r">
              <a:spcBef>
                <a:spcPct val="0"/>
              </a:spcBef>
              <a:buNone/>
              <a:defRPr sz="14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16200000">
            <a:off x="-734076" y="4503737"/>
            <a:ext cx="2057400" cy="365125"/>
          </a:xfrm>
        </p:spPr>
        <p:txBody>
          <a:bodyPr lIns="91440" tIns="0" bIns="0" anchor="b" anchorCtr="0"/>
          <a:lstStyle>
            <a:lvl1pPr>
              <a:defRPr sz="1400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B1115196-1C6F-4784-83AC-30756D8F10B3}" type="datetimeFigureOut">
              <a:rPr lang="en-US" smtClean="0"/>
              <a:t>4/30/14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16200000">
            <a:off x="-356811" y="4503737"/>
            <a:ext cx="2057397" cy="365125"/>
          </a:xfrm>
        </p:spPr>
        <p:txBody>
          <a:bodyPr lIns="91440" tIns="0" bIns="0" anchor="t" anchorCtr="0"/>
          <a:lstStyle>
            <a:lvl1pPr algn="l">
              <a:defRPr b="1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10"/>
          <p:cNvGrpSpPr/>
          <p:nvPr/>
        </p:nvGrpSpPr>
        <p:grpSpPr>
          <a:xfrm>
            <a:off x="228600" y="228600"/>
            <a:ext cx="4251960" cy="6387352"/>
            <a:chOff x="228600" y="228600"/>
            <a:chExt cx="4251960" cy="6387352"/>
          </a:xfrm>
        </p:grpSpPr>
        <p:sp>
          <p:nvSpPr>
            <p:cNvPr id="12" name="Snip Diagonal Corner Rectangle 11"/>
            <p:cNvSpPr/>
            <p:nvPr/>
          </p:nvSpPr>
          <p:spPr>
            <a:xfrm flipV="1">
              <a:off x="228600" y="228600"/>
              <a:ext cx="4251960" cy="6387352"/>
            </a:xfrm>
            <a:prstGeom prst="snip2DiagRect">
              <a:avLst>
                <a:gd name="adj1" fmla="val 0"/>
                <a:gd name="adj2" fmla="val 3794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63500" dir="2700000" algn="tl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3" name="Teardrop 12"/>
            <p:cNvSpPr>
              <a:spLocks noChangeAspect="1"/>
            </p:cNvSpPr>
            <p:nvPr/>
          </p:nvSpPr>
          <p:spPr>
            <a:xfrm>
              <a:off x="3886200" y="432548"/>
              <a:ext cx="355002" cy="355002"/>
            </a:xfrm>
            <a:prstGeom prst="teardrop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2176272"/>
            <a:ext cx="3657600" cy="1161288"/>
          </a:xfr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flipH="1">
            <a:off x="4654475" y="228600"/>
            <a:ext cx="4251960" cy="6391656"/>
          </a:xfrm>
          <a:prstGeom prst="snip2DiagRect">
            <a:avLst>
              <a:gd name="adj1" fmla="val 0"/>
              <a:gd name="adj2" fmla="val 4017"/>
            </a:avLst>
          </a:prstGeom>
          <a:effectLst>
            <a:outerShdw blurRad="50800" dist="63500" dir="2700000" algn="tl" rotWithShape="0">
              <a:prstClr val="black">
                <a:alpha val="5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SzPct val="90000"/>
              <a:buFont typeface="Wingdings 2" pitchFamily="18" charset="2"/>
              <a:buNone/>
              <a:defRPr sz="180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0352" y="3342401"/>
            <a:ext cx="3657600" cy="2595282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600"/>
              </a:spcBef>
              <a:buNone/>
              <a:defRPr sz="180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58952" y="6300216"/>
            <a:ext cx="1298448" cy="365125"/>
          </a:xfrm>
        </p:spPr>
        <p:txBody>
          <a:bodyPr/>
          <a:lstStyle/>
          <a:p>
            <a:fld id="{B1115196-1C6F-4784-83AC-30756D8F10B3}" type="datetimeFigureOut">
              <a:rPr lang="en-US" smtClean="0"/>
              <a:t>4/30/14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057400" y="6300216"/>
            <a:ext cx="2340864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301752" y="6300216"/>
            <a:ext cx="448056" cy="365125"/>
          </a:xfrm>
        </p:spPr>
        <p:txBody>
          <a:bodyPr/>
          <a:lstStyle>
            <a:lvl1pPr algn="l">
              <a:defRPr/>
            </a:lvl1pPr>
          </a:lstStyle>
          <a:p>
            <a:fld id="{19371D3E-5A18-49EB-AD2A-429AF16575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Diagonal Corner Rectangle 8"/>
          <p:cNvSpPr/>
          <p:nvPr/>
        </p:nvSpPr>
        <p:spPr>
          <a:xfrm flipV="1">
            <a:off x="228600" y="4648200"/>
            <a:ext cx="8686800" cy="1963271"/>
          </a:xfrm>
          <a:prstGeom prst="snip2DiagRect">
            <a:avLst>
              <a:gd name="adj1" fmla="val 0"/>
              <a:gd name="adj2" fmla="val 9373"/>
            </a:avLst>
          </a:prstGeom>
          <a:solidFill>
            <a:schemeClr val="bg1"/>
          </a:solidFill>
          <a:ln>
            <a:noFill/>
          </a:ln>
          <a:effectLst>
            <a:outerShdw blurRad="50800" dist="635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648200"/>
            <a:ext cx="8153400" cy="609600"/>
          </a:xfr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15196-1C6F-4784-83AC-30756D8F10B3}" type="datetimeFigureOut">
              <a:rPr lang="en-US" smtClean="0"/>
              <a:t>4/30/14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71D3E-5A18-49EB-AD2A-429AF165759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257799"/>
            <a:ext cx="8156448" cy="820272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ct val="0"/>
              </a:spcBef>
              <a:buNone/>
              <a:defRPr sz="180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Picture Placeholder 2"/>
          <p:cNvSpPr>
            <a:spLocks noGrp="1"/>
          </p:cNvSpPr>
          <p:nvPr>
            <p:ph type="pic" idx="1"/>
          </p:nvPr>
        </p:nvSpPr>
        <p:spPr>
          <a:xfrm flipH="1">
            <a:off x="228600" y="228600"/>
            <a:ext cx="8677835" cy="4267200"/>
          </a:xfrm>
          <a:prstGeom prst="snip2DiagRect">
            <a:avLst>
              <a:gd name="adj1" fmla="val 0"/>
              <a:gd name="adj2" fmla="val 4332"/>
            </a:avLst>
          </a:prstGeom>
          <a:effectLst>
            <a:outerShdw blurRad="50800" dist="63500" dir="2700000" algn="tl" rotWithShape="0">
              <a:prstClr val="black">
                <a:alpha val="5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SzPct val="90000"/>
              <a:buFont typeface="Wingdings 2" pitchFamily="18" charset="2"/>
              <a:buNone/>
              <a:defRPr sz="180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15196-1C6F-4784-83AC-30756D8F10B3}" type="datetimeFigureOut">
              <a:rPr lang="en-US" smtClean="0"/>
              <a:t>4/30/14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71D3E-5A18-49EB-AD2A-429AF16575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Diagonal Corner Rectangle 8"/>
          <p:cNvSpPr/>
          <p:nvPr/>
        </p:nvSpPr>
        <p:spPr>
          <a:xfrm flipV="1">
            <a:off x="228600" y="1707776"/>
            <a:ext cx="8686800" cy="4908176"/>
          </a:xfrm>
          <a:prstGeom prst="snip2DiagRect">
            <a:avLst>
              <a:gd name="adj1" fmla="val 0"/>
              <a:gd name="adj2" fmla="val 4003"/>
            </a:avLst>
          </a:prstGeom>
          <a:solidFill>
            <a:schemeClr val="bg1"/>
          </a:solidFill>
          <a:ln>
            <a:noFill/>
          </a:ln>
          <a:effectLst>
            <a:outerShdw blurRad="50800" dist="635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Snip Diagonal Corner Rectangle 9"/>
          <p:cNvSpPr/>
          <p:nvPr/>
        </p:nvSpPr>
        <p:spPr>
          <a:xfrm flipV="1">
            <a:off x="228600" y="228597"/>
            <a:ext cx="8686800" cy="1277473"/>
          </a:xfrm>
          <a:prstGeom prst="snip2DiagRect">
            <a:avLst>
              <a:gd name="adj1" fmla="val 0"/>
              <a:gd name="adj2" fmla="val 11674"/>
            </a:avLst>
          </a:prstGeom>
          <a:solidFill>
            <a:schemeClr val="bg1"/>
          </a:solidFill>
          <a:ln>
            <a:noFill/>
          </a:ln>
          <a:effectLst>
            <a:outerShdw blurRad="50800" dist="635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15196-1C6F-4784-83AC-30756D8F10B3}" type="datetimeFigureOut">
              <a:rPr lang="en-US" smtClean="0"/>
              <a:t>4/30/14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71D3E-5A18-49EB-AD2A-429AF16575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nip Diagonal Corner Rectangle 7"/>
          <p:cNvSpPr/>
          <p:nvPr/>
        </p:nvSpPr>
        <p:spPr>
          <a:xfrm flipV="1">
            <a:off x="228600" y="228600"/>
            <a:ext cx="8686800" cy="6387352"/>
          </a:xfrm>
          <a:prstGeom prst="snip2DiagRect">
            <a:avLst>
              <a:gd name="adj1" fmla="val 0"/>
              <a:gd name="adj2" fmla="val 2529"/>
            </a:avLst>
          </a:prstGeom>
          <a:solidFill>
            <a:schemeClr val="bg1"/>
          </a:solidFill>
          <a:ln>
            <a:noFill/>
          </a:ln>
          <a:effectLst>
            <a:outerShdw blurRad="50800" dist="635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467600" y="838201"/>
            <a:ext cx="1219200" cy="5105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9462" y="838201"/>
            <a:ext cx="6307138" cy="5105400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15196-1C6F-4784-83AC-30756D8F10B3}" type="datetimeFigureOut">
              <a:rPr lang="en-US" smtClean="0"/>
              <a:t>4/30/14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71D3E-5A18-49EB-AD2A-429AF16575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Diagonal Corner Rectangle 8"/>
          <p:cNvSpPr/>
          <p:nvPr/>
        </p:nvSpPr>
        <p:spPr>
          <a:xfrm flipV="1">
            <a:off x="228600" y="1707776"/>
            <a:ext cx="8686800" cy="4908176"/>
          </a:xfrm>
          <a:prstGeom prst="snip2DiagRect">
            <a:avLst>
              <a:gd name="adj1" fmla="val 0"/>
              <a:gd name="adj2" fmla="val 4003"/>
            </a:avLst>
          </a:prstGeom>
          <a:solidFill>
            <a:schemeClr val="bg1"/>
          </a:solidFill>
          <a:ln>
            <a:noFill/>
          </a:ln>
          <a:effectLst>
            <a:outerShdw blurRad="50800" dist="635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Snip Diagonal Corner Rectangle 9"/>
          <p:cNvSpPr/>
          <p:nvPr/>
        </p:nvSpPr>
        <p:spPr>
          <a:xfrm flipV="1">
            <a:off x="228600" y="228597"/>
            <a:ext cx="8686800" cy="1277473"/>
          </a:xfrm>
          <a:prstGeom prst="snip2DiagRect">
            <a:avLst>
              <a:gd name="adj1" fmla="val 0"/>
              <a:gd name="adj2" fmla="val 11674"/>
            </a:avLst>
          </a:prstGeom>
          <a:solidFill>
            <a:schemeClr val="bg1"/>
          </a:solidFill>
          <a:ln>
            <a:noFill/>
          </a:ln>
          <a:effectLst>
            <a:outerShdw blurRad="50800" dist="635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15196-1C6F-4784-83AC-30756D8F10B3}" type="datetimeFigureOut">
              <a:rPr lang="en-US" smtClean="0"/>
              <a:t>4/30/14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71D3E-5A18-49EB-AD2A-429AF16575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14"/>
          <p:cNvGrpSpPr/>
          <p:nvPr/>
        </p:nvGrpSpPr>
        <p:grpSpPr>
          <a:xfrm>
            <a:off x="-1" y="3379694"/>
            <a:ext cx="7543801" cy="2604247"/>
            <a:chOff x="-1" y="3379694"/>
            <a:chExt cx="7543801" cy="2604247"/>
          </a:xfrm>
        </p:grpSpPr>
        <p:grpSp>
          <p:nvGrpSpPr>
            <p:cNvPr id="9" name="Group 11"/>
            <p:cNvGrpSpPr/>
            <p:nvPr/>
          </p:nvGrpSpPr>
          <p:grpSpPr>
            <a:xfrm>
              <a:off x="-1" y="3379694"/>
              <a:ext cx="7543801" cy="2604247"/>
              <a:chOff x="-1" y="3379694"/>
              <a:chExt cx="7543801" cy="2604247"/>
            </a:xfrm>
          </p:grpSpPr>
          <p:sp>
            <p:nvSpPr>
              <p:cNvPr id="17" name="Snip Single Corner Rectangle 16"/>
              <p:cNvSpPr/>
              <p:nvPr/>
            </p:nvSpPr>
            <p:spPr>
              <a:xfrm flipV="1">
                <a:off x="-1" y="3393141"/>
                <a:ext cx="7543800" cy="2590800"/>
              </a:xfrm>
              <a:prstGeom prst="snip1Rect">
                <a:avLst>
                  <a:gd name="adj" fmla="val 7379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50800" dist="63500" dir="2700000" algn="tl" rotWithShape="0">
                  <a:prstClr val="black">
                    <a:alpha val="5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cxnSp>
            <p:nvCxnSpPr>
              <p:cNvPr id="18" name="Straight Connector 17"/>
              <p:cNvCxnSpPr/>
              <p:nvPr/>
            </p:nvCxnSpPr>
            <p:spPr>
              <a:xfrm>
                <a:off x="0" y="3379694"/>
                <a:ext cx="7543800" cy="2377"/>
              </a:xfrm>
              <a:prstGeom prst="line">
                <a:avLst/>
              </a:prstGeom>
              <a:ln w="285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Teardrop 15"/>
            <p:cNvSpPr/>
            <p:nvPr/>
          </p:nvSpPr>
          <p:spPr>
            <a:xfrm>
              <a:off x="6817659" y="3621741"/>
              <a:ext cx="394447" cy="394447"/>
            </a:xfrm>
            <a:prstGeom prst="teardrop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3913281"/>
            <a:ext cx="5867400" cy="1470025"/>
          </a:xfrm>
        </p:spPr>
        <p:txBody>
          <a:bodyPr>
            <a:normAutofit/>
          </a:bodyPr>
          <a:lstStyle>
            <a:lvl1pPr algn="r">
              <a:defRPr sz="46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5396753"/>
            <a:ext cx="5867400" cy="573741"/>
          </a:xfrm>
        </p:spPr>
        <p:txBody>
          <a:bodyPr>
            <a:normAutofit/>
          </a:bodyPr>
          <a:lstStyle>
            <a:lvl1pPr marL="0" indent="0" algn="r">
              <a:spcBef>
                <a:spcPct val="0"/>
              </a:spcBef>
              <a:buNone/>
              <a:defRPr sz="14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16200000">
            <a:off x="-734076" y="4503737"/>
            <a:ext cx="2057400" cy="365125"/>
          </a:xfrm>
        </p:spPr>
        <p:txBody>
          <a:bodyPr lIns="91440" tIns="0" bIns="0" anchor="b" anchorCtr="0"/>
          <a:lstStyle>
            <a:lvl1pPr>
              <a:defRPr sz="1400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B1115196-1C6F-4784-83AC-30756D8F10B3}" type="datetimeFigureOut">
              <a:rPr lang="en-US" smtClean="0"/>
              <a:t>4/30/14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16200000">
            <a:off x="-356811" y="4503737"/>
            <a:ext cx="2057397" cy="365125"/>
          </a:xfrm>
        </p:spPr>
        <p:txBody>
          <a:bodyPr lIns="91440" tIns="0" bIns="0" anchor="t" anchorCtr="0"/>
          <a:lstStyle>
            <a:lvl1pPr algn="l">
              <a:defRPr b="1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2"/>
          </p:nvPr>
        </p:nvSpPr>
        <p:spPr>
          <a:xfrm>
            <a:off x="0" y="676835"/>
            <a:ext cx="7543800" cy="2587752"/>
          </a:xfrm>
          <a:effectLst>
            <a:outerShdw blurRad="50800" dist="63500" dir="2700000" algn="tl" rotWithShape="0">
              <a:prstClr val="black">
                <a:alpha val="50000"/>
              </a:prstClr>
            </a:outerShdw>
          </a:effectLst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6"/>
          <p:cNvGrpSpPr/>
          <p:nvPr/>
        </p:nvGrpSpPr>
        <p:grpSpPr>
          <a:xfrm flipH="1">
            <a:off x="1600199" y="2126877"/>
            <a:ext cx="7543801" cy="2604247"/>
            <a:chOff x="-1" y="3379694"/>
            <a:chExt cx="7543801" cy="2604247"/>
          </a:xfrm>
        </p:grpSpPr>
        <p:grpSp>
          <p:nvGrpSpPr>
            <p:cNvPr id="7" name="Group 11"/>
            <p:cNvGrpSpPr/>
            <p:nvPr/>
          </p:nvGrpSpPr>
          <p:grpSpPr>
            <a:xfrm>
              <a:off x="-1" y="3379694"/>
              <a:ext cx="7543801" cy="2604247"/>
              <a:chOff x="-1" y="3379694"/>
              <a:chExt cx="7543801" cy="2604247"/>
            </a:xfrm>
          </p:grpSpPr>
          <p:sp>
            <p:nvSpPr>
              <p:cNvPr id="10" name="Snip Single Corner Rectangle 9"/>
              <p:cNvSpPr/>
              <p:nvPr/>
            </p:nvSpPr>
            <p:spPr>
              <a:xfrm flipV="1">
                <a:off x="-1" y="3393141"/>
                <a:ext cx="7543800" cy="2590800"/>
              </a:xfrm>
              <a:prstGeom prst="snip1Rect">
                <a:avLst>
                  <a:gd name="adj" fmla="val 7379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50800" dist="63500" dir="2700000" algn="tl" rotWithShape="0">
                  <a:prstClr val="black">
                    <a:alpha val="5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cxnSp>
            <p:nvCxnSpPr>
              <p:cNvPr id="11" name="Straight Connector 10"/>
              <p:cNvCxnSpPr/>
              <p:nvPr/>
            </p:nvCxnSpPr>
            <p:spPr>
              <a:xfrm>
                <a:off x="0" y="3379694"/>
                <a:ext cx="7543800" cy="2377"/>
              </a:xfrm>
              <a:prstGeom prst="line">
                <a:avLst/>
              </a:prstGeom>
              <a:ln w="285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Teardrop 8"/>
            <p:cNvSpPr/>
            <p:nvPr/>
          </p:nvSpPr>
          <p:spPr>
            <a:xfrm flipH="1">
              <a:off x="228599" y="3621741"/>
              <a:ext cx="394447" cy="394447"/>
            </a:xfrm>
            <a:prstGeom prst="teardrop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6105" y="2653553"/>
            <a:ext cx="5870448" cy="1472184"/>
          </a:xfr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600" kern="120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36105" y="4134881"/>
            <a:ext cx="5870448" cy="576072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ts val="0"/>
              </a:spcBef>
              <a:buClr>
                <a:schemeClr val="accent1"/>
              </a:buClr>
              <a:buSzPct val="90000"/>
              <a:buFont typeface="Wingdings 2" pitchFamily="18" charset="2"/>
              <a:buNone/>
              <a:defRPr sz="140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16200000">
            <a:off x="8033590" y="3475037"/>
            <a:ext cx="1828801" cy="365125"/>
          </a:xfrm>
        </p:spPr>
        <p:txBody>
          <a:bodyPr vert="horz" lIns="91440" tIns="0" rIns="91440" bIns="0" rtlCol="0" anchor="t" anchorCtr="0"/>
          <a:lstStyle>
            <a:lvl1pPr marL="0" algn="l" defTabSz="914400" rtl="0" eaLnBrk="1" latinLnBrk="0" hangingPunct="1">
              <a:defRPr sz="1100" b="1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16200000">
            <a:off x="7658009" y="3475037"/>
            <a:ext cx="1828800" cy="365125"/>
          </a:xfrm>
        </p:spPr>
        <p:txBody>
          <a:bodyPr vert="horz" lIns="91440" tIns="0" rIns="91440" bIns="0" rtlCol="0" anchor="b" anchorCtr="0"/>
          <a:lstStyle>
            <a:lvl1pPr marL="0" algn="l" defTabSz="914400" rtl="0" eaLnBrk="1" latinLnBrk="0" hangingPunct="1">
              <a:defRPr sz="1400" b="1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B1115196-1C6F-4784-83AC-30756D8F10B3}" type="datetimeFigureOut">
              <a:rPr lang="en-US" smtClean="0"/>
              <a:t>4/30/14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nip Diagonal Corner Rectangle 10"/>
          <p:cNvSpPr/>
          <p:nvPr/>
        </p:nvSpPr>
        <p:spPr>
          <a:xfrm flipV="1">
            <a:off x="228600" y="1707776"/>
            <a:ext cx="8686800" cy="4908176"/>
          </a:xfrm>
          <a:prstGeom prst="snip2DiagRect">
            <a:avLst>
              <a:gd name="adj1" fmla="val 0"/>
              <a:gd name="adj2" fmla="val 4003"/>
            </a:avLst>
          </a:prstGeom>
          <a:solidFill>
            <a:schemeClr val="bg1"/>
          </a:solidFill>
          <a:ln>
            <a:noFill/>
          </a:ln>
          <a:effectLst>
            <a:outerShdw blurRad="50800" dist="635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Snip Diagonal Corner Rectangle 11"/>
          <p:cNvSpPr/>
          <p:nvPr/>
        </p:nvSpPr>
        <p:spPr>
          <a:xfrm flipV="1">
            <a:off x="228600" y="228597"/>
            <a:ext cx="8686800" cy="1277473"/>
          </a:xfrm>
          <a:prstGeom prst="snip2DiagRect">
            <a:avLst>
              <a:gd name="adj1" fmla="val 0"/>
              <a:gd name="adj2" fmla="val 11674"/>
            </a:avLst>
          </a:prstGeom>
          <a:solidFill>
            <a:schemeClr val="bg1"/>
          </a:solidFill>
          <a:ln>
            <a:noFill/>
          </a:ln>
          <a:effectLst>
            <a:outerShdw blurRad="50800" dist="635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9463" y="295833"/>
            <a:ext cx="7583488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79461" y="1981201"/>
            <a:ext cx="3657600" cy="3975100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1800"/>
            </a:lvl6pPr>
            <a:lvl7pPr marL="2055813" indent="-344488">
              <a:defRPr sz="1800"/>
            </a:lvl7pPr>
            <a:lvl8pPr marL="2055813" indent="-344488">
              <a:defRPr sz="1800"/>
            </a:lvl8pPr>
            <a:lvl9pPr marL="2055813" indent="-344488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05351" y="1981201"/>
            <a:ext cx="3657600" cy="3975100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344488">
              <a:defRPr sz="1800"/>
            </a:lvl6pPr>
            <a:lvl7pPr marL="1946275" indent="-344488">
              <a:defRPr sz="1800"/>
            </a:lvl7pPr>
            <a:lvl8pPr marL="1946275" indent="-344488">
              <a:defRPr sz="1800"/>
            </a:lvl8pPr>
            <a:lvl9pPr marL="1946275" indent="-344488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15196-1C6F-4784-83AC-30756D8F10B3}" type="datetimeFigureOut">
              <a:rPr lang="en-US" smtClean="0"/>
              <a:t>4/30/14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71D3E-5A18-49EB-AD2A-429AF16575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nip Diagonal Corner Rectangle 11"/>
          <p:cNvSpPr/>
          <p:nvPr/>
        </p:nvSpPr>
        <p:spPr>
          <a:xfrm flipV="1">
            <a:off x="228600" y="1707776"/>
            <a:ext cx="8686800" cy="4908176"/>
          </a:xfrm>
          <a:prstGeom prst="snip2DiagRect">
            <a:avLst>
              <a:gd name="adj1" fmla="val 0"/>
              <a:gd name="adj2" fmla="val 4003"/>
            </a:avLst>
          </a:prstGeom>
          <a:solidFill>
            <a:schemeClr val="bg1"/>
          </a:solidFill>
          <a:ln>
            <a:noFill/>
          </a:ln>
          <a:effectLst>
            <a:outerShdw blurRad="50800" dist="635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3" name="Snip Diagonal Corner Rectangle 12"/>
          <p:cNvSpPr/>
          <p:nvPr/>
        </p:nvSpPr>
        <p:spPr>
          <a:xfrm flipV="1">
            <a:off x="228600" y="228597"/>
            <a:ext cx="8686800" cy="1277473"/>
          </a:xfrm>
          <a:prstGeom prst="snip2DiagRect">
            <a:avLst>
              <a:gd name="adj1" fmla="val 0"/>
              <a:gd name="adj2" fmla="val 11674"/>
            </a:avLst>
          </a:prstGeom>
          <a:solidFill>
            <a:schemeClr val="bg1"/>
          </a:solidFill>
          <a:ln>
            <a:noFill/>
          </a:ln>
          <a:effectLst>
            <a:outerShdw blurRad="50800" dist="635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9463" y="295833"/>
            <a:ext cx="7583488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79463" y="1852426"/>
            <a:ext cx="3657600" cy="868362"/>
          </a:xfrm>
        </p:spPr>
        <p:txBody>
          <a:bodyPr anchor="ctr" anchorCtr="0">
            <a:noAutofit/>
          </a:bodyPr>
          <a:lstStyle>
            <a:lvl1pPr marL="0" indent="0" algn="ctr">
              <a:spcBef>
                <a:spcPct val="0"/>
              </a:spcBef>
              <a:buNone/>
              <a:defRPr sz="26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79463" y="2743200"/>
            <a:ext cx="3657600" cy="32131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1800"/>
            </a:lvl6pPr>
            <a:lvl7pPr marL="2055813" indent="-344488">
              <a:defRPr sz="1800"/>
            </a:lvl7pPr>
            <a:lvl8pPr marL="2055813" indent="-344488">
              <a:defRPr sz="1800"/>
            </a:lvl8pPr>
            <a:lvl9pPr marL="2055813" indent="-344488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05351" y="1852426"/>
            <a:ext cx="3657600" cy="868362"/>
          </a:xfrm>
        </p:spPr>
        <p:txBody>
          <a:bodyPr anchor="ctr" anchorCtr="0">
            <a:noAutofit/>
          </a:bodyPr>
          <a:lstStyle>
            <a:lvl1pPr marL="0" indent="0" algn="ctr">
              <a:spcBef>
                <a:spcPct val="0"/>
              </a:spcBef>
              <a:buNone/>
              <a:defRPr sz="26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05351" y="2743200"/>
            <a:ext cx="3657600" cy="32131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1800"/>
            </a:lvl6pPr>
            <a:lvl7pPr marL="2055813" indent="-344488">
              <a:defRPr sz="1800"/>
            </a:lvl7pPr>
            <a:lvl8pPr marL="2055813" indent="-344488">
              <a:defRPr sz="1800"/>
            </a:lvl8pPr>
            <a:lvl9pPr marL="2055813" indent="-344488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15196-1C6F-4784-83AC-30756D8F10B3}" type="datetimeFigureOut">
              <a:rPr lang="en-US" smtClean="0"/>
              <a:t>4/30/14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71D3E-5A18-49EB-AD2A-429AF16575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Diagonal Corner Rectangle 8"/>
          <p:cNvSpPr/>
          <p:nvPr/>
        </p:nvSpPr>
        <p:spPr>
          <a:xfrm flipV="1">
            <a:off x="228600" y="1707776"/>
            <a:ext cx="8686800" cy="4908176"/>
          </a:xfrm>
          <a:prstGeom prst="snip2DiagRect">
            <a:avLst>
              <a:gd name="adj1" fmla="val 0"/>
              <a:gd name="adj2" fmla="val 4003"/>
            </a:avLst>
          </a:prstGeom>
          <a:solidFill>
            <a:schemeClr val="bg1"/>
          </a:solidFill>
          <a:ln>
            <a:noFill/>
          </a:ln>
          <a:effectLst>
            <a:outerShdw blurRad="50800" dist="635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Snip Diagonal Corner Rectangle 9"/>
          <p:cNvSpPr/>
          <p:nvPr/>
        </p:nvSpPr>
        <p:spPr>
          <a:xfrm flipV="1">
            <a:off x="228600" y="228597"/>
            <a:ext cx="8686800" cy="1277473"/>
          </a:xfrm>
          <a:prstGeom prst="snip2DiagRect">
            <a:avLst>
              <a:gd name="adj1" fmla="val 0"/>
              <a:gd name="adj2" fmla="val 11674"/>
            </a:avLst>
          </a:prstGeom>
          <a:solidFill>
            <a:schemeClr val="bg1"/>
          </a:solidFill>
          <a:ln>
            <a:noFill/>
          </a:ln>
          <a:effectLst>
            <a:outerShdw blurRad="50800" dist="635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15196-1C6F-4784-83AC-30756D8F10B3}" type="datetimeFigureOut">
              <a:rPr lang="en-US" smtClean="0"/>
              <a:t>4/30/14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71D3E-5A18-49EB-AD2A-429AF16575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nip Diagonal Corner Rectangle 5"/>
          <p:cNvSpPr/>
          <p:nvPr/>
        </p:nvSpPr>
        <p:spPr>
          <a:xfrm flipV="1">
            <a:off x="228600" y="228600"/>
            <a:ext cx="8686800" cy="6387352"/>
          </a:xfrm>
          <a:prstGeom prst="snip2DiagRect">
            <a:avLst>
              <a:gd name="adj1" fmla="val 0"/>
              <a:gd name="adj2" fmla="val 2529"/>
            </a:avLst>
          </a:prstGeom>
          <a:solidFill>
            <a:schemeClr val="bg1"/>
          </a:solidFill>
          <a:ln>
            <a:noFill/>
          </a:ln>
          <a:effectLst>
            <a:outerShdw blurRad="50800" dist="635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15196-1C6F-4784-83AC-30756D8F10B3}" type="datetimeFigureOut">
              <a:rPr lang="en-US" smtClean="0"/>
              <a:t>4/30/14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71D3E-5A18-49EB-AD2A-429AF16575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1"/>
          <p:cNvGrpSpPr/>
          <p:nvPr/>
        </p:nvGrpSpPr>
        <p:grpSpPr>
          <a:xfrm>
            <a:off x="228600" y="228600"/>
            <a:ext cx="4251960" cy="6387352"/>
            <a:chOff x="228600" y="228600"/>
            <a:chExt cx="4251960" cy="6387352"/>
          </a:xfrm>
        </p:grpSpPr>
        <p:sp>
          <p:nvSpPr>
            <p:cNvPr id="13" name="Snip Diagonal Corner Rectangle 12"/>
            <p:cNvSpPr/>
            <p:nvPr/>
          </p:nvSpPr>
          <p:spPr>
            <a:xfrm flipV="1">
              <a:off x="228600" y="228600"/>
              <a:ext cx="4251960" cy="6387352"/>
            </a:xfrm>
            <a:prstGeom prst="snip2DiagRect">
              <a:avLst>
                <a:gd name="adj1" fmla="val 0"/>
                <a:gd name="adj2" fmla="val 3794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63500" dir="2700000" algn="tl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4" name="Teardrop 13"/>
            <p:cNvSpPr>
              <a:spLocks noChangeAspect="1"/>
            </p:cNvSpPr>
            <p:nvPr/>
          </p:nvSpPr>
          <p:spPr>
            <a:xfrm>
              <a:off x="3886200" y="432548"/>
              <a:ext cx="355002" cy="355002"/>
            </a:xfrm>
            <a:prstGeom prst="teardrop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5" name="Snip Diagonal Corner Rectangle 14"/>
          <p:cNvSpPr/>
          <p:nvPr/>
        </p:nvSpPr>
        <p:spPr>
          <a:xfrm flipV="1">
            <a:off x="4648200" y="228600"/>
            <a:ext cx="4251960" cy="6387352"/>
          </a:xfrm>
          <a:prstGeom prst="snip2DiagRect">
            <a:avLst>
              <a:gd name="adj1" fmla="val 0"/>
              <a:gd name="adj2" fmla="val 3794"/>
            </a:avLst>
          </a:prstGeom>
          <a:solidFill>
            <a:schemeClr val="bg1"/>
          </a:solidFill>
          <a:ln>
            <a:noFill/>
          </a:ln>
          <a:effectLst>
            <a:outerShdw blurRad="50800" dist="635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5780" y="2177303"/>
            <a:ext cx="3657600" cy="1162050"/>
          </a:xfrm>
        </p:spPr>
        <p:txBody>
          <a:bodyPr anchor="b">
            <a:normAutofit/>
          </a:bodyPr>
          <a:lstStyle>
            <a:lvl1pPr algn="l">
              <a:defRPr sz="3000" b="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45380" y="609600"/>
            <a:ext cx="3657600" cy="5334000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25780" y="3352799"/>
            <a:ext cx="3657600" cy="2590801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2000" y="6297706"/>
            <a:ext cx="1295400" cy="365125"/>
          </a:xfrm>
        </p:spPr>
        <p:txBody>
          <a:bodyPr/>
          <a:lstStyle/>
          <a:p>
            <a:fld id="{B1115196-1C6F-4784-83AC-30756D8F10B3}" type="datetimeFigureOut">
              <a:rPr lang="en-US" smtClean="0"/>
              <a:t>4/30/14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057400" y="6297706"/>
            <a:ext cx="2339788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304800" y="6297706"/>
            <a:ext cx="443753" cy="365125"/>
          </a:xfrm>
        </p:spPr>
        <p:txBody>
          <a:bodyPr/>
          <a:lstStyle>
            <a:lvl1pPr algn="l">
              <a:defRPr/>
            </a:lvl1pPr>
          </a:lstStyle>
          <a:p>
            <a:fld id="{19371D3E-5A18-49EB-AD2A-429AF16575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79463" y="295833"/>
            <a:ext cx="7583488" cy="11430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79463" y="1949824"/>
            <a:ext cx="7583488" cy="40072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28600" y="624391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B1115196-1C6F-4784-83AC-30756D8F10B3}" type="datetimeFigureOut">
              <a:rPr lang="en-US" smtClean="0"/>
              <a:t>4/30/14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67400" y="624840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05300" y="6248400"/>
            <a:ext cx="533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b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19371D3E-5A18-49EB-AD2A-429AF165759F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txStyles>
    <p:titleStyle>
      <a:lvl1pPr algn="l" defTabSz="914400" rtl="0" eaLnBrk="1" latinLnBrk="0" hangingPunct="1">
        <a:spcBef>
          <a:spcPct val="0"/>
        </a:spcBef>
        <a:buNone/>
        <a:defRPr sz="3800" kern="1200">
          <a:solidFill>
            <a:schemeClr val="tx1">
              <a:lumMod val="90000"/>
              <a:lumOff val="10000"/>
            </a:schemeClr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2000"/>
        </a:spcBef>
        <a:buClr>
          <a:schemeClr val="accent1"/>
        </a:buClr>
        <a:buSzPct val="90000"/>
        <a:buFont typeface="Wingdings 2" pitchFamily="18" charset="2"/>
        <a:buChar char=""/>
        <a:defRPr sz="2200" kern="1200">
          <a:solidFill>
            <a:schemeClr val="tx1">
              <a:lumMod val="90000"/>
              <a:lumOff val="10000"/>
            </a:schemeClr>
          </a:solidFill>
          <a:latin typeface="+mn-lt"/>
          <a:ea typeface="+mn-ea"/>
          <a:cs typeface="+mn-cs"/>
        </a:defRPr>
      </a:lvl1pPr>
      <a:lvl2pPr marL="685800" indent="-336550" algn="l" defTabSz="914400" rtl="0" eaLnBrk="1" latinLnBrk="0" hangingPunct="1">
        <a:spcBef>
          <a:spcPts val="600"/>
        </a:spcBef>
        <a:buClr>
          <a:schemeClr val="accent1"/>
        </a:buClr>
        <a:buSzPct val="90000"/>
        <a:buFont typeface="Wingdings 2" pitchFamily="18" charset="2"/>
        <a:buChar char=""/>
        <a:defRPr sz="2000" kern="1200">
          <a:solidFill>
            <a:schemeClr val="tx1">
              <a:lumMod val="90000"/>
              <a:lumOff val="10000"/>
            </a:schemeClr>
          </a:solidFill>
          <a:latin typeface="+mn-lt"/>
          <a:ea typeface="+mn-ea"/>
          <a:cs typeface="+mn-cs"/>
        </a:defRPr>
      </a:lvl2pPr>
      <a:lvl3pPr marL="1035050" indent="-349250" algn="l" defTabSz="914400" rtl="0" eaLnBrk="1" latinLnBrk="0" hangingPunct="1">
        <a:spcBef>
          <a:spcPts val="600"/>
        </a:spcBef>
        <a:buClr>
          <a:schemeClr val="accent1"/>
        </a:buClr>
        <a:buSzPct val="90000"/>
        <a:buFont typeface="Wingdings 2" pitchFamily="18" charset="2"/>
        <a:buChar char=""/>
        <a:defRPr sz="1800" kern="1200">
          <a:solidFill>
            <a:schemeClr val="tx1">
              <a:lumMod val="90000"/>
              <a:lumOff val="10000"/>
            </a:schemeClr>
          </a:solidFill>
          <a:latin typeface="+mn-lt"/>
          <a:ea typeface="+mn-ea"/>
          <a:cs typeface="+mn-cs"/>
        </a:defRPr>
      </a:lvl3pPr>
      <a:lvl4pPr marL="1371600" indent="-336550" algn="l" defTabSz="914400" rtl="0" eaLnBrk="1" latinLnBrk="0" hangingPunct="1">
        <a:spcBef>
          <a:spcPts val="600"/>
        </a:spcBef>
        <a:buClr>
          <a:schemeClr val="accent1"/>
        </a:buClr>
        <a:buSzPct val="90000"/>
        <a:buFont typeface="Wingdings 2" pitchFamily="18" charset="2"/>
        <a:buChar char=""/>
        <a:defRPr sz="1800" kern="1200">
          <a:solidFill>
            <a:schemeClr val="tx1">
              <a:lumMod val="90000"/>
              <a:lumOff val="10000"/>
            </a:schemeClr>
          </a:solidFill>
          <a:latin typeface="+mn-lt"/>
          <a:ea typeface="+mn-ea"/>
          <a:cs typeface="+mn-cs"/>
        </a:defRPr>
      </a:lvl4pPr>
      <a:lvl5pPr marL="1720850" indent="-349250" algn="l" defTabSz="914400" rtl="0" eaLnBrk="1" latinLnBrk="0" hangingPunct="1">
        <a:spcBef>
          <a:spcPts val="600"/>
        </a:spcBef>
        <a:buClr>
          <a:schemeClr val="accent1"/>
        </a:buClr>
        <a:buSzPct val="90000"/>
        <a:buFont typeface="Wingdings 2" pitchFamily="18" charset="2"/>
        <a:buChar char=""/>
        <a:defRPr sz="1800" kern="1200">
          <a:solidFill>
            <a:schemeClr val="tx1">
              <a:lumMod val="90000"/>
              <a:lumOff val="10000"/>
            </a:schemeClr>
          </a:solidFill>
          <a:latin typeface="+mn-lt"/>
          <a:ea typeface="+mn-ea"/>
          <a:cs typeface="+mn-cs"/>
        </a:defRPr>
      </a:lvl5pPr>
      <a:lvl6pPr marL="2055813" indent="-344488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Wingdings 2" pitchFamily="18" charset="2"/>
        <a:buChar char=""/>
        <a:defRPr lang="en-US" sz="1800" kern="1200" dirty="0" smtClean="0">
          <a:solidFill>
            <a:schemeClr val="tx1">
              <a:lumMod val="90000"/>
              <a:lumOff val="10000"/>
            </a:schemeClr>
          </a:solidFill>
          <a:latin typeface="+mn-lt"/>
          <a:ea typeface="+mn-ea"/>
          <a:cs typeface="+mn-cs"/>
        </a:defRPr>
      </a:lvl6pPr>
      <a:lvl7pPr marL="2398713" indent="-344488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Wingdings 2" pitchFamily="18" charset="2"/>
        <a:buChar char=""/>
        <a:defRPr lang="en-US" sz="1800" kern="1200" dirty="0" smtClean="0">
          <a:solidFill>
            <a:schemeClr val="tx1">
              <a:lumMod val="90000"/>
              <a:lumOff val="10000"/>
            </a:schemeClr>
          </a:solidFill>
          <a:latin typeface="+mn-lt"/>
          <a:ea typeface="+mn-ea"/>
          <a:cs typeface="+mn-cs"/>
        </a:defRPr>
      </a:lvl7pPr>
      <a:lvl8pPr marL="2743200" indent="-344488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Wingdings 2" pitchFamily="18" charset="2"/>
        <a:buChar char=""/>
        <a:defRPr lang="en-US" sz="1800" kern="1200" dirty="0" smtClean="0">
          <a:solidFill>
            <a:schemeClr val="tx1">
              <a:lumMod val="90000"/>
              <a:lumOff val="10000"/>
            </a:schemeClr>
          </a:solidFill>
          <a:latin typeface="+mn-lt"/>
          <a:ea typeface="+mn-ea"/>
          <a:cs typeface="+mn-cs"/>
        </a:defRPr>
      </a:lvl8pPr>
      <a:lvl9pPr marL="3087688" indent="-344488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Wingdings 2" pitchFamily="18" charset="2"/>
        <a:buChar char=""/>
        <a:defRPr lang="en-US" sz="1800" kern="1200" dirty="0">
          <a:solidFill>
            <a:schemeClr val="tx1">
              <a:lumMod val="90000"/>
              <a:lumOff val="10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g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4" Type="http://schemas.openxmlformats.org/officeDocument/2006/relationships/image" Target="../media/image21.jpg"/><Relationship Id="rId5" Type="http://schemas.openxmlformats.org/officeDocument/2006/relationships/image" Target="../media/image22.jpe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0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4" Type="http://schemas.openxmlformats.org/officeDocument/2006/relationships/image" Target="../media/image25.gif"/><Relationship Id="rId5" Type="http://schemas.openxmlformats.org/officeDocument/2006/relationships/image" Target="../media/image26.jp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30.jpeg"/><Relationship Id="rId3" Type="http://schemas.openxmlformats.org/officeDocument/2006/relationships/image" Target="../media/image31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2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jpe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4" Type="http://schemas.openxmlformats.org/officeDocument/2006/relationships/image" Target="../media/image9.jpg"/><Relationship Id="rId5" Type="http://schemas.openxmlformats.org/officeDocument/2006/relationships/image" Target="../media/image2.gif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jpeg"/><Relationship Id="rId3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jpg"/><Relationship Id="rId5" Type="http://schemas.openxmlformats.org/officeDocument/2006/relationships/image" Target="../media/image14.jpeg"/><Relationship Id="rId6" Type="http://schemas.openxmlformats.org/officeDocument/2006/relationships/image" Target="../media/image15.jpeg"/><Relationship Id="rId7" Type="http://schemas.openxmlformats.org/officeDocument/2006/relationships/image" Target="../media/image16.jpe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1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he-tech-museum-master-logo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888" y="297919"/>
            <a:ext cx="6819900" cy="168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7568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2986995" y="109758"/>
            <a:ext cx="3339343" cy="651602"/>
          </a:xfrm>
        </p:spPr>
        <p:txBody>
          <a:bodyPr>
            <a:noAutofit/>
          </a:bodyPr>
          <a:lstStyle/>
          <a:p>
            <a:r>
              <a:rPr lang="en-US" sz="4000" dirty="0" smtClean="0"/>
              <a:t>Servo Motor</a:t>
            </a:r>
            <a:endParaRPr lang="en-US" sz="4000" dirty="0"/>
          </a:p>
        </p:txBody>
      </p:sp>
      <p:pic>
        <p:nvPicPr>
          <p:cNvPr id="7" name="Picture 6" descr="ServoMotor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946" y="741980"/>
            <a:ext cx="2171411" cy="2961804"/>
          </a:xfrm>
          <a:prstGeom prst="rect">
            <a:avLst/>
          </a:prstGeom>
        </p:spPr>
      </p:pic>
      <p:pic>
        <p:nvPicPr>
          <p:cNvPr id="8" name="Picture 7" descr="ServoBlackWindmill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9176" y="761360"/>
            <a:ext cx="3858179" cy="2942424"/>
          </a:xfrm>
          <a:prstGeom prst="rect">
            <a:avLst/>
          </a:prstGeom>
        </p:spPr>
      </p:pic>
      <p:pic>
        <p:nvPicPr>
          <p:cNvPr id="3" name="Picture 2" descr="ServoMotors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3647" y="4039795"/>
            <a:ext cx="3291840" cy="2468880"/>
          </a:xfrm>
          <a:prstGeom prst="rect">
            <a:avLst/>
          </a:prstGeom>
        </p:spPr>
      </p:pic>
      <p:pic>
        <p:nvPicPr>
          <p:cNvPr id="4" name="Picture 3" descr="ServoMotorSizes.jpe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2995" y="3985559"/>
            <a:ext cx="3048000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6057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2986995" y="109758"/>
            <a:ext cx="3339343" cy="651602"/>
          </a:xfrm>
        </p:spPr>
        <p:txBody>
          <a:bodyPr>
            <a:noAutofit/>
          </a:bodyPr>
          <a:lstStyle/>
          <a:p>
            <a:r>
              <a:rPr lang="en-US" sz="4000" dirty="0" smtClean="0"/>
              <a:t>Potentiometer</a:t>
            </a:r>
            <a:endParaRPr lang="en-US" sz="4000" dirty="0"/>
          </a:p>
        </p:txBody>
      </p:sp>
      <p:pic>
        <p:nvPicPr>
          <p:cNvPr id="3" name="Picture 2" descr="SIKpotentiomet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832" y="740080"/>
            <a:ext cx="4716939" cy="2317093"/>
          </a:xfrm>
          <a:prstGeom prst="rect">
            <a:avLst/>
          </a:prstGeom>
        </p:spPr>
      </p:pic>
      <p:pic>
        <p:nvPicPr>
          <p:cNvPr id="4" name="Picture 3" descr="Potentiometer2Audio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660" y="3057173"/>
            <a:ext cx="4716939" cy="3433932"/>
          </a:xfrm>
          <a:prstGeom prst="rect">
            <a:avLst/>
          </a:prstGeom>
        </p:spPr>
      </p:pic>
      <p:pic>
        <p:nvPicPr>
          <p:cNvPr id="5" name="Picture 4" descr="Potentiometer1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9798" y="761360"/>
            <a:ext cx="3614202" cy="2473278"/>
          </a:xfrm>
          <a:prstGeom prst="rect">
            <a:avLst/>
          </a:prstGeom>
        </p:spPr>
      </p:pic>
      <p:pic>
        <p:nvPicPr>
          <p:cNvPr id="6" name="Picture 5" descr="Potentiometer3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7732" y="3832572"/>
            <a:ext cx="2514973" cy="2658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0443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Challenge 1: Move your Servo with Programming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>
          <a:xfrm>
            <a:off x="457200" y="5257799"/>
            <a:ext cx="2788077" cy="1170964"/>
          </a:xfrm>
        </p:spPr>
        <p:txBody>
          <a:bodyPr/>
          <a:lstStyle/>
          <a:p>
            <a:r>
              <a:rPr lang="en-US" dirty="0" smtClean="0">
                <a:latin typeface="Times New Roman"/>
                <a:cs typeface="Times New Roman"/>
              </a:rPr>
              <a:t>1 Servo</a:t>
            </a:r>
          </a:p>
          <a:p>
            <a:r>
              <a:rPr lang="en-US" dirty="0" smtClean="0">
                <a:latin typeface="Times New Roman"/>
                <a:cs typeface="Times New Roman"/>
              </a:rPr>
              <a:t>8 wires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684253" y="5315487"/>
            <a:ext cx="47033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latin typeface="Times New Roman"/>
                <a:cs typeface="Times New Roman"/>
              </a:rPr>
              <a:t>GitHub - TMChallenge1ServoArtist</a:t>
            </a:r>
          </a:p>
          <a:p>
            <a:r>
              <a:rPr lang="en-US" smtClean="0">
                <a:latin typeface="Times New Roman"/>
                <a:cs typeface="Times New Roman"/>
              </a:rPr>
              <a:t>sdflksdjflsdkfjslkfjlsdkjf</a:t>
            </a:r>
            <a:endParaRPr lang="en-US" dirty="0" smtClean="0">
              <a:latin typeface="Times New Roman"/>
              <a:cs typeface="Times New Roman"/>
            </a:endParaRPr>
          </a:p>
        </p:txBody>
      </p:sp>
      <p:pic>
        <p:nvPicPr>
          <p:cNvPr id="3" name="Picture 2" descr="ActionServo1screensho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0002" y="114084"/>
            <a:ext cx="5999079" cy="4392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4641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6953" y="319755"/>
            <a:ext cx="2170779" cy="579689"/>
          </a:xfrm>
        </p:spPr>
        <p:txBody>
          <a:bodyPr/>
          <a:lstStyle/>
          <a:p>
            <a:r>
              <a:rPr lang="en-US" dirty="0" smtClean="0"/>
              <a:t>More for #1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92921" y="899444"/>
            <a:ext cx="3657600" cy="533400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Control your Servo!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Don’t DELETE the delays</a:t>
            </a:r>
          </a:p>
          <a:p>
            <a:r>
              <a:rPr lang="en-US" dirty="0" smtClean="0"/>
              <a:t>Change the degrees your Servo turns</a:t>
            </a:r>
          </a:p>
          <a:p>
            <a:r>
              <a:rPr lang="en-US" dirty="0" smtClean="0"/>
              <a:t>Adjust the pattern in the loop.</a:t>
            </a:r>
          </a:p>
          <a:p>
            <a:r>
              <a:rPr lang="en-US" dirty="0" smtClean="0"/>
              <a:t>At the bottom of the code, change the 2 delays to adjust the speed of the Servo between 0 and 180 and 180 and 0 degrees.</a:t>
            </a:r>
          </a:p>
          <a:p>
            <a:r>
              <a:rPr lang="en-US" dirty="0" smtClean="0"/>
              <a:t>Change </a:t>
            </a:r>
            <a:r>
              <a:rPr lang="en-US" dirty="0"/>
              <a:t>the += 2 and </a:t>
            </a:r>
            <a:r>
              <a:rPr lang="en-US" dirty="0" smtClean="0"/>
              <a:t>–= 1 ratios at the end, see what happens to the speed</a:t>
            </a:r>
          </a:p>
          <a:p>
            <a:endParaRPr lang="en-US" dirty="0" smtClean="0"/>
          </a:p>
        </p:txBody>
      </p:sp>
      <p:sp>
        <p:nvSpPr>
          <p:cNvPr id="6" name="Content Placeholder 5"/>
          <p:cNvSpPr>
            <a:spLocks noGrp="1"/>
          </p:cNvSpPr>
          <p:nvPr>
            <p:ph type="body" sz="half" idx="2"/>
          </p:nvPr>
        </p:nvSpPr>
        <p:spPr>
          <a:xfrm>
            <a:off x="4978238" y="507447"/>
            <a:ext cx="3657600" cy="5044156"/>
          </a:xfrm>
        </p:spPr>
        <p:txBody>
          <a:bodyPr>
            <a:normAutofit/>
          </a:bodyPr>
          <a:lstStyle/>
          <a:p>
            <a:r>
              <a:rPr lang="en-US" dirty="0"/>
              <a:t>void loop()</a:t>
            </a:r>
          </a:p>
          <a:p>
            <a:r>
              <a:rPr lang="en-US" dirty="0"/>
              <a:t>{</a:t>
            </a:r>
          </a:p>
          <a:p>
            <a:r>
              <a:rPr lang="en-US" dirty="0"/>
              <a:t>  </a:t>
            </a:r>
            <a:r>
              <a:rPr lang="en-US" dirty="0" err="1"/>
              <a:t>int</a:t>
            </a:r>
            <a:r>
              <a:rPr lang="en-US" dirty="0"/>
              <a:t> position</a:t>
            </a:r>
            <a:r>
              <a:rPr lang="en-US" dirty="0" smtClean="0"/>
              <a:t>;</a:t>
            </a:r>
            <a:endParaRPr lang="en-US" dirty="0"/>
          </a:p>
          <a:p>
            <a:r>
              <a:rPr lang="en-US" dirty="0"/>
              <a:t>  servo1.write(90)</a:t>
            </a:r>
            <a:r>
              <a:rPr lang="en-US" dirty="0" smtClean="0"/>
              <a:t>;</a:t>
            </a:r>
          </a:p>
          <a:p>
            <a:pPr marL="285750" indent="-285750">
              <a:buFont typeface="Wingdings" charset="2"/>
              <a:buChar char="Ø"/>
            </a:pPr>
            <a:r>
              <a:rPr lang="en-US" dirty="0" smtClean="0"/>
              <a:t>The servo is attempting to reset at 90 degrees right at the beginning of the code, that’s why it goes fast right away to get to that position.</a:t>
            </a:r>
          </a:p>
          <a:p>
            <a:pPr marL="285750" indent="-285750">
              <a:buFont typeface="Wingdings" charset="2"/>
              <a:buChar char="Ø"/>
            </a:pPr>
            <a:r>
              <a:rPr lang="en-US" dirty="0" smtClean="0"/>
              <a:t>Change this number to 0, 45, 90, 135, 180.  See what happens!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54617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/>
                <a:cs typeface="Times New Roman"/>
              </a:rPr>
              <a:t>Challenge 2: </a:t>
            </a:r>
            <a:r>
              <a:rPr lang="en-US" dirty="0">
                <a:latin typeface="Times New Roman"/>
                <a:cs typeface="Times New Roman"/>
              </a:rPr>
              <a:t>Move your Servo </a:t>
            </a:r>
            <a:r>
              <a:rPr lang="en-US" dirty="0" smtClean="0">
                <a:latin typeface="Times New Roman"/>
                <a:cs typeface="Times New Roman"/>
              </a:rPr>
              <a:t>with a Potentiometer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>
          <a:xfrm>
            <a:off x="457200" y="5257799"/>
            <a:ext cx="2788077" cy="1170964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1 Servo</a:t>
            </a:r>
          </a:p>
          <a:p>
            <a:r>
              <a:rPr lang="en-US" dirty="0" smtClean="0">
                <a:latin typeface="Times New Roman"/>
                <a:cs typeface="Times New Roman"/>
              </a:rPr>
              <a:t>1 Potentiometer</a:t>
            </a:r>
          </a:p>
          <a:p>
            <a:r>
              <a:rPr lang="en-US" dirty="0" smtClean="0">
                <a:latin typeface="Times New Roman"/>
                <a:cs typeface="Times New Roman"/>
              </a:rPr>
              <a:t>11 wires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684253" y="5315487"/>
            <a:ext cx="47033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Times New Roman"/>
                <a:cs typeface="Times New Roman"/>
              </a:rPr>
              <a:t>GitHub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smtClean="0">
                <a:latin typeface="Times New Roman"/>
                <a:cs typeface="Times New Roman"/>
              </a:rPr>
              <a:t>– TMChallenge2ServoArtist</a:t>
            </a:r>
            <a:endParaRPr lang="en-US" dirty="0">
              <a:latin typeface="Times New Roman"/>
              <a:cs typeface="Times New Roman"/>
            </a:endParaRPr>
          </a:p>
          <a:p>
            <a:r>
              <a:rPr lang="en-US" dirty="0" err="1">
                <a:latin typeface="Times New Roman"/>
                <a:cs typeface="Times New Roman"/>
              </a:rPr>
              <a:t>sdflksdjflsdkfjslkfjlsdkjf</a:t>
            </a:r>
            <a:endParaRPr lang="en-US" dirty="0">
              <a:latin typeface="Times New Roman"/>
              <a:cs typeface="Times New Roman"/>
            </a:endParaRPr>
          </a:p>
          <a:p>
            <a:endParaRPr lang="en-US" dirty="0"/>
          </a:p>
        </p:txBody>
      </p:sp>
      <p:pic>
        <p:nvPicPr>
          <p:cNvPr id="2" name="Picture 1" descr="ServoPotentiomet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071" y="128977"/>
            <a:ext cx="6197953" cy="4313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2500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6953" y="319755"/>
            <a:ext cx="2170779" cy="579689"/>
          </a:xfrm>
        </p:spPr>
        <p:txBody>
          <a:bodyPr/>
          <a:lstStyle/>
          <a:p>
            <a:r>
              <a:rPr lang="en-US" dirty="0" smtClean="0"/>
              <a:t>More for #2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92921" y="899444"/>
            <a:ext cx="3657600" cy="5334000"/>
          </a:xfrm>
        </p:spPr>
        <p:txBody>
          <a:bodyPr>
            <a:normAutofit/>
          </a:bodyPr>
          <a:lstStyle/>
          <a:p>
            <a:r>
              <a:rPr lang="en-US" dirty="0" smtClean="0"/>
              <a:t>Control your Servo with a Potentiometer!</a:t>
            </a:r>
          </a:p>
          <a:p>
            <a:r>
              <a:rPr lang="en-US" dirty="0" smtClean="0"/>
              <a:t>change</a:t>
            </a:r>
          </a:p>
          <a:p>
            <a:r>
              <a:rPr lang="en-US" dirty="0" smtClean="0"/>
              <a:t>change</a:t>
            </a:r>
          </a:p>
          <a:p>
            <a:r>
              <a:rPr lang="en-US" dirty="0" smtClean="0"/>
              <a:t>change</a:t>
            </a:r>
          </a:p>
          <a:p>
            <a:r>
              <a:rPr lang="en-US" dirty="0" smtClean="0"/>
              <a:t>change</a:t>
            </a:r>
          </a:p>
          <a:p>
            <a:endParaRPr lang="en-US" dirty="0" smtClean="0"/>
          </a:p>
        </p:txBody>
      </p:sp>
      <p:sp>
        <p:nvSpPr>
          <p:cNvPr id="6" name="Content Placeholder 5"/>
          <p:cNvSpPr>
            <a:spLocks noGrp="1"/>
          </p:cNvSpPr>
          <p:nvPr>
            <p:ph type="body" sz="half" idx="2"/>
          </p:nvPr>
        </p:nvSpPr>
        <p:spPr>
          <a:xfrm>
            <a:off x="4978238" y="507447"/>
            <a:ext cx="3657600" cy="5044156"/>
          </a:xfrm>
        </p:spPr>
        <p:txBody>
          <a:bodyPr>
            <a:normAutofit/>
          </a:bodyPr>
          <a:lstStyle/>
          <a:p>
            <a:pPr marL="285750" indent="-285750">
              <a:buFont typeface="Wingdings" charset="2"/>
              <a:buChar char="Ø"/>
            </a:pPr>
            <a:r>
              <a:rPr lang="en-US" dirty="0" smtClean="0"/>
              <a:t>change</a:t>
            </a:r>
          </a:p>
          <a:p>
            <a:pPr marL="285750" indent="-285750">
              <a:buFont typeface="Wingdings" charset="2"/>
              <a:buChar char="Ø"/>
            </a:pPr>
            <a:r>
              <a:rPr lang="en-US" dirty="0" smtClean="0"/>
              <a:t>change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94894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/>
                <a:cs typeface="Times New Roman"/>
              </a:rPr>
              <a:t>Challenge 3: Set up 2 </a:t>
            </a:r>
            <a:r>
              <a:rPr lang="en-US" dirty="0">
                <a:latin typeface="Times New Roman"/>
                <a:cs typeface="Times New Roman"/>
              </a:rPr>
              <a:t>P</a:t>
            </a:r>
            <a:r>
              <a:rPr lang="en-US" dirty="0" smtClean="0">
                <a:latin typeface="Times New Roman"/>
                <a:cs typeface="Times New Roman"/>
              </a:rPr>
              <a:t>otentiometers for 2 Servos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>
          <a:xfrm>
            <a:off x="457200" y="5257799"/>
            <a:ext cx="2788077" cy="1170964"/>
          </a:xfrm>
        </p:spPr>
        <p:txBody>
          <a:bodyPr/>
          <a:lstStyle/>
          <a:p>
            <a:r>
              <a:rPr lang="en-US" dirty="0" smtClean="0">
                <a:latin typeface="Times New Roman"/>
                <a:cs typeface="Times New Roman"/>
              </a:rPr>
              <a:t>2 Servos</a:t>
            </a:r>
          </a:p>
          <a:p>
            <a:r>
              <a:rPr lang="en-US" dirty="0" smtClean="0">
                <a:latin typeface="Times New Roman"/>
                <a:cs typeface="Times New Roman"/>
              </a:rPr>
              <a:t>2 Potentiometers</a:t>
            </a:r>
            <a:endParaRPr lang="en-US" dirty="0">
              <a:latin typeface="Times New Roman"/>
              <a:cs typeface="Times New Roman"/>
            </a:endParaRPr>
          </a:p>
          <a:p>
            <a:r>
              <a:rPr lang="en-US" dirty="0" smtClean="0">
                <a:latin typeface="Times New Roman"/>
                <a:cs typeface="Times New Roman"/>
              </a:rPr>
              <a:t>20 wires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684253" y="5315487"/>
            <a:ext cx="47033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Times New Roman"/>
                <a:cs typeface="Times New Roman"/>
              </a:rPr>
              <a:t>GitHub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smtClean="0">
                <a:latin typeface="Times New Roman"/>
                <a:cs typeface="Times New Roman"/>
              </a:rPr>
              <a:t>– TMChallenge3_4ServoArtist</a:t>
            </a:r>
            <a:endParaRPr lang="en-US" dirty="0">
              <a:latin typeface="Times New Roman"/>
              <a:cs typeface="Times New Roman"/>
            </a:endParaRPr>
          </a:p>
          <a:p>
            <a:r>
              <a:rPr lang="en-US" dirty="0" err="1">
                <a:latin typeface="Times New Roman"/>
                <a:cs typeface="Times New Roman"/>
              </a:rPr>
              <a:t>sdflksdjflsdkfjslkfjlsdkjf</a:t>
            </a:r>
            <a:endParaRPr lang="en-US" dirty="0">
              <a:latin typeface="Times New Roman"/>
              <a:cs typeface="Times New Roman"/>
            </a:endParaRPr>
          </a:p>
          <a:p>
            <a:endParaRPr lang="en-US" dirty="0"/>
          </a:p>
        </p:txBody>
      </p:sp>
      <p:pic>
        <p:nvPicPr>
          <p:cNvPr id="3" name="Picture 2" descr="ServoArtis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749" y="124934"/>
            <a:ext cx="6212276" cy="4260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0419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6953" y="319755"/>
            <a:ext cx="2170779" cy="579689"/>
          </a:xfrm>
        </p:spPr>
        <p:txBody>
          <a:bodyPr/>
          <a:lstStyle/>
          <a:p>
            <a:r>
              <a:rPr lang="en-US" dirty="0" smtClean="0"/>
              <a:t>More for #3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92921" y="899444"/>
            <a:ext cx="3657600" cy="5334000"/>
          </a:xfrm>
        </p:spPr>
        <p:txBody>
          <a:bodyPr>
            <a:normAutofit/>
          </a:bodyPr>
          <a:lstStyle/>
          <a:p>
            <a:r>
              <a:rPr lang="en-US" dirty="0" smtClean="0"/>
              <a:t>Control your Servos with 2 Potentiometers!</a:t>
            </a:r>
          </a:p>
          <a:p>
            <a:r>
              <a:rPr lang="en-US" dirty="0" smtClean="0"/>
              <a:t>change</a:t>
            </a:r>
          </a:p>
          <a:p>
            <a:r>
              <a:rPr lang="en-US" dirty="0" smtClean="0"/>
              <a:t>change</a:t>
            </a:r>
          </a:p>
          <a:p>
            <a:r>
              <a:rPr lang="en-US" dirty="0" smtClean="0"/>
              <a:t>change</a:t>
            </a:r>
          </a:p>
          <a:p>
            <a:r>
              <a:rPr lang="en-US" dirty="0" smtClean="0"/>
              <a:t>change</a:t>
            </a:r>
          </a:p>
          <a:p>
            <a:endParaRPr lang="en-US" dirty="0" smtClean="0"/>
          </a:p>
        </p:txBody>
      </p:sp>
      <p:sp>
        <p:nvSpPr>
          <p:cNvPr id="6" name="Content Placeholder 5"/>
          <p:cNvSpPr>
            <a:spLocks noGrp="1"/>
          </p:cNvSpPr>
          <p:nvPr>
            <p:ph type="body" sz="half" idx="2"/>
          </p:nvPr>
        </p:nvSpPr>
        <p:spPr>
          <a:xfrm>
            <a:off x="4978238" y="507447"/>
            <a:ext cx="3657600" cy="5044156"/>
          </a:xfrm>
        </p:spPr>
        <p:txBody>
          <a:bodyPr>
            <a:normAutofit/>
          </a:bodyPr>
          <a:lstStyle/>
          <a:p>
            <a:pPr marL="285750" indent="-285750">
              <a:buFont typeface="Wingdings" charset="2"/>
              <a:buChar char="Ø"/>
            </a:pPr>
            <a:r>
              <a:rPr lang="en-US" dirty="0" smtClean="0"/>
              <a:t>change</a:t>
            </a:r>
          </a:p>
          <a:p>
            <a:pPr marL="285750" indent="-285750">
              <a:buFont typeface="Wingdings" charset="2"/>
              <a:buChar char="Ø"/>
            </a:pPr>
            <a:r>
              <a:rPr lang="en-US" dirty="0" smtClean="0"/>
              <a:t>change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4986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50843" y="4648200"/>
            <a:ext cx="8893157" cy="609600"/>
          </a:xfrm>
        </p:spPr>
        <p:txBody>
          <a:bodyPr>
            <a:no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Challenge 4: Make a Servo Artist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>
          <a:xfrm>
            <a:off x="457200" y="5257799"/>
            <a:ext cx="2788077" cy="1170964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1 pen            2 pair chopsticks</a:t>
            </a:r>
          </a:p>
          <a:p>
            <a:r>
              <a:rPr lang="en-US" dirty="0" smtClean="0">
                <a:latin typeface="Times New Roman"/>
                <a:cs typeface="Times New Roman"/>
              </a:rPr>
              <a:t>1 rubber band</a:t>
            </a:r>
          </a:p>
          <a:p>
            <a:r>
              <a:rPr lang="en-US" dirty="0" smtClean="0">
                <a:latin typeface="Times New Roman"/>
                <a:cs typeface="Times New Roman"/>
              </a:rPr>
              <a:t>1 binder clip 1.25”</a:t>
            </a:r>
          </a:p>
          <a:p>
            <a:r>
              <a:rPr lang="en-US" dirty="0" smtClean="0">
                <a:latin typeface="Times New Roman"/>
                <a:cs typeface="Times New Roman"/>
              </a:rPr>
              <a:t>5 binder clips .75”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684253" y="5315487"/>
            <a:ext cx="515795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Times New Roman"/>
                <a:cs typeface="Times New Roman"/>
              </a:rPr>
              <a:t>R</a:t>
            </a:r>
            <a:r>
              <a:rPr lang="en-US" dirty="0" err="1" smtClean="0">
                <a:latin typeface="Times New Roman"/>
                <a:cs typeface="Times New Roman"/>
              </a:rPr>
              <a:t>ubberband</a:t>
            </a:r>
            <a:r>
              <a:rPr lang="en-US" dirty="0" smtClean="0">
                <a:latin typeface="Times New Roman"/>
                <a:cs typeface="Times New Roman"/>
              </a:rPr>
              <a:t> the pen to the end of a pair of chopsticks</a:t>
            </a:r>
          </a:p>
          <a:p>
            <a:r>
              <a:rPr lang="en-US" dirty="0" smtClean="0">
                <a:latin typeface="Times New Roman"/>
                <a:cs typeface="Times New Roman"/>
              </a:rPr>
              <a:t>Use the clips to attach to the blades of the Servos</a:t>
            </a:r>
          </a:p>
          <a:p>
            <a:r>
              <a:rPr lang="en-US" dirty="0" err="1">
                <a:latin typeface="Times New Roman"/>
                <a:cs typeface="Times New Roman"/>
              </a:rPr>
              <a:t>GitHub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smtClean="0">
                <a:latin typeface="Times New Roman"/>
                <a:cs typeface="Times New Roman"/>
              </a:rPr>
              <a:t>– TMChallenge3_4ServoArtist</a:t>
            </a:r>
            <a:endParaRPr lang="en-US" dirty="0">
              <a:latin typeface="Times New Roman"/>
              <a:cs typeface="Times New Roman"/>
            </a:endParaRPr>
          </a:p>
          <a:p>
            <a:r>
              <a:rPr lang="en-US" dirty="0" err="1" smtClean="0">
                <a:latin typeface="Times New Roman"/>
                <a:cs typeface="Times New Roman"/>
              </a:rPr>
              <a:t>sdflksfsdfsdf</a:t>
            </a:r>
            <a:endParaRPr lang="en-US" dirty="0" smtClean="0">
              <a:latin typeface="Times New Roman"/>
              <a:cs typeface="Times New Roman"/>
            </a:endParaRPr>
          </a:p>
          <a:p>
            <a:endParaRPr lang="en-US" dirty="0"/>
          </a:p>
        </p:txBody>
      </p:sp>
      <p:pic>
        <p:nvPicPr>
          <p:cNvPr id="5" name="Picture 4" descr="ServoArtist3.JP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25" t="-17409" r="13021" b="26180"/>
          <a:stretch/>
        </p:blipFill>
        <p:spPr>
          <a:xfrm rot="5400000">
            <a:off x="240523" y="175515"/>
            <a:ext cx="4418777" cy="4475427"/>
          </a:xfrm>
          <a:prstGeom prst="rect">
            <a:avLst/>
          </a:prstGeom>
        </p:spPr>
      </p:pic>
      <p:pic>
        <p:nvPicPr>
          <p:cNvPr id="8" name="Picture 7" descr="ServoArtist4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3864" y="533118"/>
            <a:ext cx="4968341" cy="3726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6552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rcOMatic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425" y="235199"/>
            <a:ext cx="7823761" cy="6303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2577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1736105" y="3433899"/>
            <a:ext cx="6745514" cy="691837"/>
          </a:xfrm>
        </p:spPr>
        <p:txBody>
          <a:bodyPr>
            <a:normAutofit/>
          </a:bodyPr>
          <a:lstStyle/>
          <a:p>
            <a:r>
              <a:rPr lang="en-US" sz="3400" dirty="0"/>
              <a:t>http://</a:t>
            </a:r>
            <a:r>
              <a:rPr lang="en-US" sz="3400" dirty="0" err="1"/>
              <a:t>arduino.cc</a:t>
            </a:r>
            <a:r>
              <a:rPr lang="en-US" sz="3400" dirty="0"/>
              <a:t>/en/Main/Software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idx="1"/>
          </p:nvPr>
        </p:nvSpPr>
        <p:spPr>
          <a:xfrm>
            <a:off x="1736105" y="2365517"/>
            <a:ext cx="5870448" cy="576072"/>
          </a:xfrm>
        </p:spPr>
        <p:txBody>
          <a:bodyPr>
            <a:normAutofit/>
          </a:bodyPr>
          <a:lstStyle/>
          <a:p>
            <a:r>
              <a:rPr lang="en-US" sz="3000" dirty="0" smtClean="0"/>
              <a:t>DOWNLOAD </a:t>
            </a:r>
            <a:r>
              <a:rPr lang="en-US" sz="3000" dirty="0" err="1" smtClean="0"/>
              <a:t>Arduino</a:t>
            </a:r>
            <a:r>
              <a:rPr lang="en-US" sz="3000" dirty="0" smtClean="0"/>
              <a:t> IDE: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28291636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itzingLogo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15546"/>
            <a:ext cx="4508500" cy="1803400"/>
          </a:xfrm>
          <a:prstGeom prst="rect">
            <a:avLst/>
          </a:prstGeom>
        </p:spPr>
      </p:pic>
      <p:pic>
        <p:nvPicPr>
          <p:cNvPr id="4" name="Picture 3" descr="ArduinoLogoBandW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8684" y="3355501"/>
            <a:ext cx="2726159" cy="2617113"/>
          </a:xfrm>
          <a:prstGeom prst="rect">
            <a:avLst/>
          </a:prstGeom>
        </p:spPr>
      </p:pic>
      <p:pic>
        <p:nvPicPr>
          <p:cNvPr id="3" name="Picture 2" descr="GitHubLogo.jpe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692" y="0"/>
            <a:ext cx="2324100" cy="3492500"/>
          </a:xfrm>
          <a:prstGeom prst="rect">
            <a:avLst/>
          </a:prstGeom>
        </p:spPr>
      </p:pic>
      <p:pic>
        <p:nvPicPr>
          <p:cNvPr id="5" name="Picture 4" descr="LilypadLogoWhite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000" y="849129"/>
            <a:ext cx="4318000" cy="215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3779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97869" y="1066230"/>
            <a:ext cx="6992241" cy="5016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FFFFFF"/>
                </a:solidFill>
              </a:rPr>
              <a:t>Light Up My World……...........May 3</a:t>
            </a:r>
          </a:p>
          <a:p>
            <a:endParaRPr lang="en-US" sz="3200" dirty="0" smtClean="0">
              <a:solidFill>
                <a:srgbClr val="FFFFFF"/>
              </a:solidFill>
            </a:endParaRPr>
          </a:p>
          <a:p>
            <a:endParaRPr lang="en-US" sz="3200" dirty="0" smtClean="0">
              <a:solidFill>
                <a:srgbClr val="FFFFFF"/>
              </a:solidFill>
            </a:endParaRPr>
          </a:p>
          <a:p>
            <a:endParaRPr lang="en-US" sz="3200" dirty="0" smtClean="0">
              <a:solidFill>
                <a:srgbClr val="FFFFFF"/>
              </a:solidFill>
            </a:endParaRPr>
          </a:p>
          <a:p>
            <a:r>
              <a:rPr lang="en-US" sz="3200" dirty="0" smtClean="0">
                <a:solidFill>
                  <a:srgbClr val="FFFFFF"/>
                </a:solidFill>
              </a:rPr>
              <a:t>Breadboard Piano…………May 10</a:t>
            </a:r>
          </a:p>
          <a:p>
            <a:endParaRPr lang="en-US" sz="3200" dirty="0" smtClean="0">
              <a:solidFill>
                <a:srgbClr val="FFFFFF"/>
              </a:solidFill>
            </a:endParaRPr>
          </a:p>
          <a:p>
            <a:endParaRPr lang="en-US" sz="3200" dirty="0" smtClean="0">
              <a:solidFill>
                <a:srgbClr val="FFFFFF"/>
              </a:solidFill>
            </a:endParaRPr>
          </a:p>
          <a:p>
            <a:endParaRPr lang="en-US" sz="3200" dirty="0" smtClean="0">
              <a:solidFill>
                <a:srgbClr val="FFFFFF"/>
              </a:solidFill>
            </a:endParaRPr>
          </a:p>
          <a:p>
            <a:r>
              <a:rPr lang="en-US" sz="3200" dirty="0" smtClean="0">
                <a:solidFill>
                  <a:srgbClr val="FFFFFF"/>
                </a:solidFill>
              </a:rPr>
              <a:t>Servo Artist…………………….May 24</a:t>
            </a:r>
          </a:p>
          <a:p>
            <a:endParaRPr lang="en-US" sz="3200" dirty="0" smtClean="0">
              <a:solidFill>
                <a:srgbClr val="FFFFFF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2727943" y="47035"/>
            <a:ext cx="6302436" cy="734557"/>
          </a:xfrm>
        </p:spPr>
        <p:txBody>
          <a:bodyPr>
            <a:noAutofit/>
          </a:bodyPr>
          <a:lstStyle/>
          <a:p>
            <a:pPr algn="ctr"/>
            <a:r>
              <a:rPr lang="en-US" sz="4400" u="sng" dirty="0" smtClean="0">
                <a:solidFill>
                  <a:schemeClr val="bg1"/>
                </a:solidFill>
              </a:rPr>
              <a:t>Member Workshops</a:t>
            </a:r>
            <a:endParaRPr lang="en-US" sz="4400" u="sng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pic>
        <p:nvPicPr>
          <p:cNvPr id="9" name="Picture 8" descr="LED2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5521" y="1066230"/>
            <a:ext cx="2038395" cy="1223037"/>
          </a:xfrm>
          <a:prstGeom prst="rect">
            <a:avLst/>
          </a:prstGeom>
        </p:spPr>
      </p:pic>
      <p:pic>
        <p:nvPicPr>
          <p:cNvPr id="5" name="Picture 4" descr="ServoBlackWindmill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2460" y="4920935"/>
            <a:ext cx="1861456" cy="1419632"/>
          </a:xfrm>
          <a:prstGeom prst="rect">
            <a:avLst/>
          </a:prstGeom>
        </p:spPr>
      </p:pic>
      <p:pic>
        <p:nvPicPr>
          <p:cNvPr id="2" name="Picture 1" descr="PiezoOddWires.jp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65" t="19377" r="9665" b="19567"/>
          <a:stretch/>
        </p:blipFill>
        <p:spPr>
          <a:xfrm>
            <a:off x="6087674" y="2851729"/>
            <a:ext cx="2404872" cy="1426464"/>
          </a:xfrm>
          <a:prstGeom prst="rect">
            <a:avLst/>
          </a:prstGeom>
        </p:spPr>
      </p:pic>
      <p:pic>
        <p:nvPicPr>
          <p:cNvPr id="3" name="Picture 2" descr="the-tech-museum-master-logo.gi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48" y="203008"/>
            <a:ext cx="2336087" cy="578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5823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2458" y="3590699"/>
            <a:ext cx="7050864" cy="1792607"/>
          </a:xfrm>
        </p:spPr>
        <p:txBody>
          <a:bodyPr>
            <a:normAutofit/>
          </a:bodyPr>
          <a:lstStyle/>
          <a:p>
            <a:pPr algn="l"/>
            <a:r>
              <a:rPr lang="en-US" sz="4000" dirty="0" smtClean="0"/>
              <a:t>Servo Artist</a:t>
            </a:r>
            <a:r>
              <a:rPr lang="en-US" sz="4400" dirty="0" smtClean="0"/>
              <a:t/>
            </a:r>
            <a:br>
              <a:rPr lang="en-US" sz="4400" dirty="0" smtClean="0"/>
            </a:br>
            <a:r>
              <a:rPr lang="en-US" sz="4400" dirty="0" smtClean="0"/>
              <a:t>                </a:t>
            </a:r>
            <a:r>
              <a:rPr lang="en-US" sz="3000" dirty="0" smtClean="0">
                <a:solidFill>
                  <a:srgbClr val="2063AA"/>
                </a:solidFill>
              </a:rPr>
              <a:t>The Tech Museum of Innovation</a:t>
            </a:r>
            <a:endParaRPr lang="en-US" sz="3000" dirty="0">
              <a:solidFill>
                <a:schemeClr val="tx1">
                  <a:lumMod val="75000"/>
                  <a:lumOff val="25000"/>
                </a:schemeClr>
              </a:solidFill>
              <a:latin typeface="Times New Roman"/>
              <a:cs typeface="Times New Roman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40660" y="5396753"/>
            <a:ext cx="6298340" cy="573741"/>
          </a:xfrm>
        </p:spPr>
        <p:txBody>
          <a:bodyPr>
            <a:noAutofit/>
          </a:bodyPr>
          <a:lstStyle/>
          <a:p>
            <a:r>
              <a:rPr lang="en-US" sz="1600" dirty="0" smtClean="0"/>
              <a:t>Innovate with </a:t>
            </a:r>
            <a:r>
              <a:rPr lang="en-US" sz="1600" dirty="0" err="1" smtClean="0"/>
              <a:t>Arduino</a:t>
            </a:r>
            <a:r>
              <a:rPr lang="en-US" sz="1600" dirty="0" smtClean="0"/>
              <a:t> and lab instructor Tenaya Hurst</a:t>
            </a:r>
            <a:endParaRPr lang="en-US" sz="1600" dirty="0"/>
          </a:p>
        </p:txBody>
      </p:sp>
      <p:pic>
        <p:nvPicPr>
          <p:cNvPr id="5" name="Picture 4" descr="ServoBlackWindmill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890" y="401790"/>
            <a:ext cx="3263900" cy="2489200"/>
          </a:xfrm>
          <a:prstGeom prst="rect">
            <a:avLst/>
          </a:prstGeom>
        </p:spPr>
      </p:pic>
      <p:pic>
        <p:nvPicPr>
          <p:cNvPr id="6" name="Picture 5" descr="ServoArtist1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8970" y="172480"/>
            <a:ext cx="4033079" cy="3024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6459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rduinoYunBoard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5133" y="313599"/>
            <a:ext cx="2543701" cy="1693151"/>
          </a:xfrm>
          <a:prstGeom prst="rect">
            <a:avLst/>
          </a:prstGeom>
        </p:spPr>
      </p:pic>
      <p:pic>
        <p:nvPicPr>
          <p:cNvPr id="6" name="Picture 5" descr="LininoBoardShieldsCrop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549" y="313599"/>
            <a:ext cx="2306504" cy="1693151"/>
          </a:xfrm>
          <a:prstGeom prst="rect">
            <a:avLst/>
          </a:prstGeom>
        </p:spPr>
      </p:pic>
      <p:pic>
        <p:nvPicPr>
          <p:cNvPr id="7" name="Picture 6" descr="ArduinoEsplora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7145" y="324336"/>
            <a:ext cx="2935207" cy="1651054"/>
          </a:xfrm>
          <a:prstGeom prst="rect">
            <a:avLst/>
          </a:prstGeom>
        </p:spPr>
      </p:pic>
      <p:pic>
        <p:nvPicPr>
          <p:cNvPr id="8" name="Picture 7" descr="ArduinoUno2.jpe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8693" y="2356459"/>
            <a:ext cx="1959710" cy="1951000"/>
          </a:xfrm>
          <a:prstGeom prst="rect">
            <a:avLst/>
          </a:prstGeom>
        </p:spPr>
      </p:pic>
      <p:pic>
        <p:nvPicPr>
          <p:cNvPr id="10" name="Picture 9" descr="ArduinoVariety.jpe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549" y="2722207"/>
            <a:ext cx="5803026" cy="2938241"/>
          </a:xfrm>
          <a:prstGeom prst="rect">
            <a:avLst/>
          </a:prstGeom>
        </p:spPr>
      </p:pic>
      <p:pic>
        <p:nvPicPr>
          <p:cNvPr id="13" name="Picture 12" descr="arduino-with-laptop.jpe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5133" y="4656933"/>
            <a:ext cx="2558436" cy="1918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7569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33399" y="459475"/>
            <a:ext cx="3840480" cy="945992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Arduino</a:t>
            </a:r>
            <a:r>
              <a:rPr lang="en-US" dirty="0" smtClean="0"/>
              <a:t> Parts</a:t>
            </a:r>
            <a:br>
              <a:rPr lang="en-US" dirty="0" smtClean="0"/>
            </a:br>
            <a:endParaRPr lang="en-US" dirty="0"/>
          </a:p>
        </p:txBody>
      </p:sp>
      <p:graphicFrame>
        <p:nvGraphicFramePr>
          <p:cNvPr id="3" name="Content Placeholder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80088912"/>
              </p:ext>
            </p:extLst>
          </p:nvPr>
        </p:nvGraphicFramePr>
        <p:xfrm>
          <a:off x="5099050" y="709239"/>
          <a:ext cx="3840162" cy="5694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137"/>
                <a:gridCol w="1432757"/>
                <a:gridCol w="1908268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#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Function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Notes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Power 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9V battery 7-12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Power 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Comp USB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LED Receiving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Shows</a:t>
                      </a:r>
                      <a:r>
                        <a:rPr lang="en-US" baseline="0" dirty="0" smtClean="0"/>
                        <a:t> when programming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LED Trans-</a:t>
                      </a:r>
                    </a:p>
                    <a:p>
                      <a:r>
                        <a:rPr lang="en-US" dirty="0" smtClean="0"/>
                        <a:t>mitting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When running program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LEDTrouble</a:t>
                      </a:r>
                      <a:endParaRPr lang="en-US" dirty="0" smtClean="0"/>
                    </a:p>
                    <a:p>
                      <a:r>
                        <a:rPr lang="en-US" dirty="0" smtClean="0"/>
                        <a:t>shooting.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Program running</a:t>
                      </a:r>
                      <a:r>
                        <a:rPr lang="en-US" baseline="0" dirty="0" smtClean="0"/>
                        <a:t> proper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Pins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Input, Output,</a:t>
                      </a:r>
                      <a:r>
                        <a:rPr lang="en-US" baseline="0" dirty="0" smtClean="0"/>
                        <a:t> Digital, Ground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Power Indicator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Confirms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Arduino</a:t>
                      </a:r>
                      <a:r>
                        <a:rPr lang="en-US" baseline="0" dirty="0" smtClean="0"/>
                        <a:t> power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Reset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Manually reset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ICSP Pins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Bypass boot</a:t>
                      </a:r>
                      <a:r>
                        <a:rPr lang="en-US" baseline="0" dirty="0" smtClean="0"/>
                        <a:t> loader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Pins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Analog,</a:t>
                      </a:r>
                      <a:r>
                        <a:rPr lang="en-US" baseline="0" dirty="0" smtClean="0"/>
                        <a:t> Ground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" name="Picture 1" descr="SIKarduin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578" y="1166324"/>
            <a:ext cx="4225163" cy="4855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8942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549275" y="457204"/>
            <a:ext cx="8042276" cy="750265"/>
          </a:xfrm>
        </p:spPr>
        <p:txBody>
          <a:bodyPr/>
          <a:lstStyle/>
          <a:p>
            <a:r>
              <a:rPr lang="en-US" sz="3200" dirty="0" smtClean="0"/>
              <a:t>      Analog Signal         vs.     Digital Signal</a:t>
            </a:r>
            <a:endParaRPr lang="en-US" sz="3200" dirty="0"/>
          </a:p>
        </p:txBody>
      </p:sp>
      <p:sp>
        <p:nvSpPr>
          <p:cNvPr id="8" name="Text Placeholder 7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Has a range of values</a:t>
            </a:r>
          </a:p>
          <a:p>
            <a:r>
              <a:rPr lang="en-US" dirty="0" smtClean="0"/>
              <a:t>a </a:t>
            </a:r>
            <a:r>
              <a:rPr lang="en-US" dirty="0"/>
              <a:t>signal that can be any value between </a:t>
            </a:r>
            <a:r>
              <a:rPr lang="en-US" dirty="0" smtClean="0"/>
              <a:t>two </a:t>
            </a:r>
            <a:r>
              <a:rPr lang="en-US" dirty="0"/>
              <a:t>limits</a:t>
            </a:r>
            <a:r>
              <a:rPr lang="en-US" dirty="0" smtClean="0"/>
              <a:t>.</a:t>
            </a:r>
          </a:p>
          <a:p>
            <a:r>
              <a:rPr lang="en-US" dirty="0" smtClean="0"/>
              <a:t>Denoted by Sine waves</a:t>
            </a:r>
          </a:p>
          <a:p>
            <a:r>
              <a:rPr lang="en-US" dirty="0" smtClean="0"/>
              <a:t>Best for audio and video</a:t>
            </a:r>
          </a:p>
          <a:p>
            <a:r>
              <a:rPr lang="en-US" dirty="0" smtClean="0"/>
              <a:t>Draw more power</a:t>
            </a:r>
          </a:p>
          <a:p>
            <a:r>
              <a:rPr lang="en-US" dirty="0" smtClean="0"/>
              <a:t>Memory – wave signal</a:t>
            </a:r>
          </a:p>
          <a:p>
            <a:r>
              <a:rPr lang="en-US" dirty="0" smtClean="0"/>
              <a:t>Can be affected in accuracy by external noise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On or Off</a:t>
            </a:r>
          </a:p>
          <a:p>
            <a:r>
              <a:rPr lang="en-US" dirty="0"/>
              <a:t>A signal that can be one of two </a:t>
            </a:r>
            <a:r>
              <a:rPr lang="en-US" dirty="0" smtClean="0"/>
              <a:t>values</a:t>
            </a:r>
          </a:p>
          <a:p>
            <a:r>
              <a:rPr lang="en-US" dirty="0" smtClean="0"/>
              <a:t>Denoted by Square waves</a:t>
            </a:r>
          </a:p>
          <a:p>
            <a:r>
              <a:rPr lang="en-US" dirty="0" smtClean="0"/>
              <a:t>Best for electronics</a:t>
            </a:r>
          </a:p>
          <a:p>
            <a:r>
              <a:rPr lang="en-US" dirty="0" smtClean="0"/>
              <a:t>Draw less power</a:t>
            </a:r>
          </a:p>
          <a:p>
            <a:r>
              <a:rPr lang="en-US" dirty="0" smtClean="0"/>
              <a:t>Memory – binary bit</a:t>
            </a:r>
          </a:p>
          <a:p>
            <a:r>
              <a:rPr lang="en-US" dirty="0" smtClean="0"/>
              <a:t>More reliable with data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50637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100" dirty="0" smtClean="0"/>
              <a:t>Breadboard</a:t>
            </a:r>
            <a:r>
              <a:rPr lang="en-US" sz="2400" dirty="0" smtClean="0"/>
              <a:t> – </a:t>
            </a:r>
            <a:r>
              <a:rPr lang="en-US" sz="2400" dirty="0" err="1" smtClean="0"/>
              <a:t>solderless</a:t>
            </a:r>
            <a:r>
              <a:rPr lang="en-US" sz="2400" dirty="0" smtClean="0"/>
              <a:t>, reusable, prototyping perforated plastic block with metal tie points to make connections</a:t>
            </a:r>
            <a:br>
              <a:rPr lang="en-US" sz="2400" dirty="0" smtClean="0"/>
            </a:br>
            <a:r>
              <a:rPr lang="en-US" sz="3100" dirty="0" smtClean="0"/>
              <a:t>Bus strips </a:t>
            </a:r>
            <a:r>
              <a:rPr lang="en-US" sz="2400" dirty="0" smtClean="0"/>
              <a:t>– the positive and negative vertical connections</a:t>
            </a:r>
            <a:endParaRPr lang="en-US" sz="2400" dirty="0"/>
          </a:p>
        </p:txBody>
      </p:sp>
      <p:pic>
        <p:nvPicPr>
          <p:cNvPr id="10" name="Content Placeholder 9" descr="SIKbreadboard1.png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895" r="-18895"/>
          <a:stretch>
            <a:fillRect/>
          </a:stretch>
        </p:blipFill>
        <p:spPr>
          <a:xfrm>
            <a:off x="779463" y="1981200"/>
            <a:ext cx="3657600" cy="3975100"/>
          </a:xfrm>
        </p:spPr>
      </p:pic>
      <p:pic>
        <p:nvPicPr>
          <p:cNvPr id="11" name="Content Placeholder 10" descr="SIKbreadboard2.png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192" r="-1919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5267540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ixel">
  <a:themeElements>
    <a:clrScheme name="Pixel">
      <a:dk1>
        <a:srgbClr val="103154"/>
      </a:dk1>
      <a:lt1>
        <a:srgbClr val="FFFFFF"/>
      </a:lt1>
      <a:dk2>
        <a:srgbClr val="00BFC3"/>
      </a:dk2>
      <a:lt2>
        <a:srgbClr val="0096FF"/>
      </a:lt2>
      <a:accent1>
        <a:srgbClr val="FF7F01"/>
      </a:accent1>
      <a:accent2>
        <a:srgbClr val="F1B015"/>
      </a:accent2>
      <a:accent3>
        <a:srgbClr val="FBEC85"/>
      </a:accent3>
      <a:accent4>
        <a:srgbClr val="D2C2F1"/>
      </a:accent4>
      <a:accent5>
        <a:srgbClr val="DA5AF4"/>
      </a:accent5>
      <a:accent6>
        <a:srgbClr val="9D09D1"/>
      </a:accent6>
      <a:hlink>
        <a:srgbClr val="1286C9"/>
      </a:hlink>
      <a:folHlink>
        <a:srgbClr val="A8C2E7"/>
      </a:folHlink>
    </a:clrScheme>
    <a:fontScheme name="Pixel">
      <a:majorFont>
        <a:latin typeface="Corbel"/>
        <a:ea typeface=""/>
        <a:cs typeface=""/>
        <a:font script="Jpan" typeface="メイリオ"/>
        <a:font script="Hans" typeface="宋体"/>
        <a:font script="Hant" typeface="新細明體"/>
      </a:majorFont>
      <a:minorFont>
        <a:latin typeface="Corbel"/>
        <a:ea typeface=""/>
        <a:cs typeface=""/>
        <a:font script="Jpan" typeface="メイリオ"/>
        <a:font script="Hans" typeface="宋体"/>
        <a:font script="Hant" typeface="新細明體"/>
      </a:minorFont>
    </a:fontScheme>
    <a:fmtScheme name="Pixel">
      <a:fillStyleLst>
        <a:solidFill>
          <a:schemeClr val="phClr"/>
        </a:solidFill>
        <a:solidFill>
          <a:schemeClr val="phClr">
            <a:satMod val="150000"/>
          </a:schemeClr>
        </a:solidFill>
        <a:solidFill>
          <a:schemeClr val="phClr">
            <a:shade val="80000"/>
            <a:lumMod val="9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50800" cap="flat" cmpd="sng" algn="ctr">
          <a:solidFill>
            <a:schemeClr val="phClr">
              <a:alpha val="8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63500" dir="2700000" sx="102000" sy="102000" rotWithShape="0">
              <a:srgbClr val="000000">
                <a:alpha val="50000"/>
              </a:srgbClr>
            </a:outerShdw>
          </a:effectLst>
          <a:scene3d>
            <a:camera prst="orthographicFront">
              <a:rot lat="0" lon="0" rev="0"/>
            </a:camera>
            <a:lightRig rig="glow" dir="tl"/>
          </a:scene3d>
          <a:sp3d>
            <a:bevelT w="0" h="0"/>
          </a:sp3d>
        </a:effectStyle>
        <a:effectStyle>
          <a:effectLst>
            <a:outerShdw blurRad="63500" dist="38100" dir="3600000" sx="103000" sy="103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5400000"/>
            </a:lightRig>
          </a:scene3d>
          <a:sp3d prstMaterial="softmetal">
            <a:bevelT w="635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95000"/>
                <a:satMod val="350000"/>
              </a:schemeClr>
            </a:gs>
            <a:gs pos="100000">
              <a:schemeClr val="phClr">
                <a:shade val="20000"/>
                <a:satMod val="15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1000"/>
                <a:satMod val="400000"/>
              </a:schemeClr>
              <a:schemeClr val="phClr">
                <a:tint val="50000"/>
                <a:satMod val="450000"/>
              </a:schemeClr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Pixel.thmx</Template>
  <TotalTime>18499</TotalTime>
  <Words>515</Words>
  <Application>Microsoft Macintosh PowerPoint</Application>
  <PresentationFormat>On-screen Show (4:3)</PresentationFormat>
  <Paragraphs>126</Paragraphs>
  <Slides>19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Pixel</vt:lpstr>
      <vt:lpstr>PowerPoint Presentation</vt:lpstr>
      <vt:lpstr>http://arduino.cc/en/Main/Software</vt:lpstr>
      <vt:lpstr>PowerPoint Presentation</vt:lpstr>
      <vt:lpstr>Member Workshops</vt:lpstr>
      <vt:lpstr>Servo Artist                 The Tech Museum of Innovation</vt:lpstr>
      <vt:lpstr>PowerPoint Presentation</vt:lpstr>
      <vt:lpstr>Arduino Parts </vt:lpstr>
      <vt:lpstr>      Analog Signal         vs.     Digital Signal</vt:lpstr>
      <vt:lpstr>Breadboard – solderless, reusable, prototyping perforated plastic block with metal tie points to make connections Bus strips – the positive and negative vertical connections</vt:lpstr>
      <vt:lpstr>Servo Motor</vt:lpstr>
      <vt:lpstr>Potentiometer</vt:lpstr>
      <vt:lpstr>Challenge 1: Move your Servo with Programming</vt:lpstr>
      <vt:lpstr>More for #1</vt:lpstr>
      <vt:lpstr>Challenge 2: Move your Servo with a Potentiometer</vt:lpstr>
      <vt:lpstr>More for #2</vt:lpstr>
      <vt:lpstr>Challenge 3: Set up 2 Potentiometers for 2 Servos</vt:lpstr>
      <vt:lpstr>More for #3</vt:lpstr>
      <vt:lpstr>Challenge 4: Make a Servo Artist</vt:lpstr>
      <vt:lpstr>PowerPoint Presentation</vt:lpstr>
    </vt:vector>
  </TitlesOfParts>
  <Company>The Go Game - Indiana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Tech Museum Light-Sound-Action-Wearable </dc:title>
  <dc:creator>Tenaya Hurst</dc:creator>
  <cp:lastModifiedBy>Tenaya Hurst</cp:lastModifiedBy>
  <cp:revision>112</cp:revision>
  <cp:lastPrinted>2014-02-05T02:08:11Z</cp:lastPrinted>
  <dcterms:created xsi:type="dcterms:W3CDTF">2014-01-23T19:46:39Z</dcterms:created>
  <dcterms:modified xsi:type="dcterms:W3CDTF">2014-04-30T21:37:44Z</dcterms:modified>
</cp:coreProperties>
</file>